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tags/tag23.xml" ContentType="application/vnd.openxmlformats-officedocument.presentationml.tags+xml"/>
  <Default Extension="xlsx" ContentType="application/vnd.openxmlformats-officedocument.spreadsheetml.sheet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8.xml" ContentType="application/vnd.openxmlformats-officedocument.drawingml.chart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50" r:id="rId3"/>
    <p:sldId id="286" r:id="rId4"/>
    <p:sldId id="287" r:id="rId5"/>
    <p:sldId id="278" r:id="rId6"/>
    <p:sldId id="288" r:id="rId7"/>
    <p:sldId id="290" r:id="rId8"/>
    <p:sldId id="389" r:id="rId9"/>
    <p:sldId id="388" r:id="rId10"/>
    <p:sldId id="282" r:id="rId11"/>
    <p:sldId id="294" r:id="rId12"/>
    <p:sldId id="295" r:id="rId13"/>
    <p:sldId id="296" r:id="rId14"/>
    <p:sldId id="299" r:id="rId15"/>
    <p:sldId id="313" r:id="rId16"/>
    <p:sldId id="316" r:id="rId17"/>
    <p:sldId id="312" r:id="rId18"/>
    <p:sldId id="314" r:id="rId19"/>
    <p:sldId id="317" r:id="rId20"/>
    <p:sldId id="318" r:id="rId21"/>
    <p:sldId id="319" r:id="rId22"/>
    <p:sldId id="321" r:id="rId23"/>
    <p:sldId id="322" r:id="rId24"/>
    <p:sldId id="320" r:id="rId25"/>
    <p:sldId id="323" r:id="rId26"/>
    <p:sldId id="362" r:id="rId27"/>
    <p:sldId id="325" r:id="rId28"/>
    <p:sldId id="326" r:id="rId29"/>
    <p:sldId id="341" r:id="rId30"/>
    <p:sldId id="334" r:id="rId31"/>
    <p:sldId id="333" r:id="rId32"/>
    <p:sldId id="336" r:id="rId33"/>
    <p:sldId id="337" r:id="rId34"/>
    <p:sldId id="338" r:id="rId35"/>
    <p:sldId id="340" r:id="rId36"/>
    <p:sldId id="356" r:id="rId37"/>
    <p:sldId id="345" r:id="rId38"/>
    <p:sldId id="371" r:id="rId39"/>
    <p:sldId id="344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24711"/>
    <a:srgbClr val="532E09"/>
    <a:srgbClr val="141C06"/>
    <a:srgbClr val="FFFF66"/>
    <a:srgbClr val="FFFFFF"/>
    <a:srgbClr val="EAEBFC"/>
    <a:srgbClr val="F3F7F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78" autoAdjust="0"/>
    <p:restoredTop sz="94625" autoAdjust="0"/>
  </p:normalViewPr>
  <p:slideViewPr>
    <p:cSldViewPr>
      <p:cViewPr varScale="1">
        <p:scale>
          <a:sx n="88" d="100"/>
          <a:sy n="88" d="100"/>
        </p:scale>
        <p:origin x="-145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1" d="100"/>
        <a:sy n="101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upon\Documents\Thesis\Thesis\4.FasTM\Resultats\LOGTM_SE\Motivation.od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\6.DynTM\Resultats\DynTM-Break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upon\Documents\Thesis\Thesis\4.FasTM\Resultats\LOGTM_SE\Motivation.od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-BU\Thesis\4.FasTM\Resultats\FasTM-Break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-BU\Thesis\4.FasTM\Resultats\FasTM-Break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upon\Documents\Thesis\Thesis\5.JoinTM\Resultats\Motivation%20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upon\Documents\Thesis\Thesis\4.FasTM\Resultats\LOGTM_SE\Motivation.od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lupon\Documents\Thesis\Thesis\5.JoinTM\Resultats\FuseTM-Break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846499700894271"/>
          <c:y val="6.555012406028958E-2"/>
          <c:w val="0.82488121501701284"/>
          <c:h val="0.62939179597328765"/>
        </c:manualLayout>
      </c:layout>
      <c:barChart>
        <c:barDir val="col"/>
        <c:grouping val="clustered"/>
        <c:ser>
          <c:idx val="0"/>
          <c:order val="0"/>
          <c:tx>
            <c:strRef>
              <c:f>Hoja1!$A$18</c:f>
              <c:strCache>
                <c:ptCount val="1"/>
                <c:pt idx="0">
                  <c:v>Time Spent in   Abort Recovery</c:v>
                </c:pt>
              </c:strCache>
            </c:strRef>
          </c:tx>
          <c:spPr>
            <a:solidFill>
              <a:srgbClr val="C0C0C0"/>
            </a:solidFill>
            <a:ln>
              <a:solidFill>
                <a:srgbClr val="000000"/>
              </a:solidFill>
              <a:prstDash val="solid"/>
            </a:ln>
          </c:spPr>
          <c:cat>
            <c:strRef>
              <c:f>Hoja1!$B$17:$T$17</c:f>
              <c:strCache>
                <c:ptCount val="19"/>
                <c:pt idx="0">
                  <c:v>Barnes</c:v>
                </c:pt>
                <c:pt idx="1">
                  <c:v>Kmeans-L</c:v>
                </c:pt>
                <c:pt idx="2">
                  <c:v>Kmeans-H</c:v>
                </c:pt>
                <c:pt idx="3">
                  <c:v>List-S</c:v>
                </c:pt>
                <c:pt idx="4">
                  <c:v>Raytrace</c:v>
                </c:pt>
                <c:pt idx="5">
                  <c:v>Ssca2</c:v>
                </c:pt>
                <c:pt idx="6">
                  <c:v>Bayes</c:v>
                </c:pt>
                <c:pt idx="7">
                  <c:v>Btree-V</c:v>
                </c:pt>
                <c:pt idx="8">
                  <c:v>Genome</c:v>
                </c:pt>
                <c:pt idx="9">
                  <c:v>Hash-R</c:v>
                </c:pt>
                <c:pt idx="10">
                  <c:v>Intruder</c:v>
                </c:pt>
                <c:pt idx="11">
                  <c:v>List-L</c:v>
                </c:pt>
                <c:pt idx="12">
                  <c:v>Yada</c:v>
                </c:pt>
                <c:pt idx="13">
                  <c:v>Btree-F</c:v>
                </c:pt>
                <c:pt idx="14">
                  <c:v>Hash-W</c:v>
                </c:pt>
                <c:pt idx="15">
                  <c:v>Labyrinth</c:v>
                </c:pt>
                <c:pt idx="16">
                  <c:v>Vacation-L</c:v>
                </c:pt>
                <c:pt idx="17">
                  <c:v>Vacation-H</c:v>
                </c:pt>
                <c:pt idx="18">
                  <c:v>Mean</c:v>
                </c:pt>
              </c:strCache>
            </c:strRef>
          </c:cat>
          <c:val>
            <c:numRef>
              <c:f>Hoja1!$B$18:$T$18</c:f>
              <c:numCache>
                <c:formatCode>[$-409]0.00</c:formatCode>
                <c:ptCount val="19"/>
                <c:pt idx="0">
                  <c:v>1.2464402634217369</c:v>
                </c:pt>
                <c:pt idx="1">
                  <c:v>2.584981659743631E-2</c:v>
                </c:pt>
                <c:pt idx="2">
                  <c:v>0.12456080483793312</c:v>
                </c:pt>
                <c:pt idx="3">
                  <c:v>2.6479714517041812</c:v>
                </c:pt>
                <c:pt idx="4">
                  <c:v>0.57826403432940365</c:v>
                </c:pt>
                <c:pt idx="5">
                  <c:v>5.8966124349159925E-2</c:v>
                </c:pt>
                <c:pt idx="6">
                  <c:v>2.1192576164993997</c:v>
                </c:pt>
                <c:pt idx="7">
                  <c:v>9.2145272527542517</c:v>
                </c:pt>
                <c:pt idx="8">
                  <c:v>4.6617616446855399</c:v>
                </c:pt>
                <c:pt idx="9">
                  <c:v>2.0735788505289601</c:v>
                </c:pt>
                <c:pt idx="10">
                  <c:v>5.2664844379631397</c:v>
                </c:pt>
                <c:pt idx="11">
                  <c:v>6.3388538629718996</c:v>
                </c:pt>
                <c:pt idx="12">
                  <c:v>0.92018450104587302</c:v>
                </c:pt>
                <c:pt idx="13">
                  <c:v>13.278611291090398</c:v>
                </c:pt>
                <c:pt idx="14">
                  <c:v>6.1925255572121678</c:v>
                </c:pt>
                <c:pt idx="15">
                  <c:v>22.6051119788142</c:v>
                </c:pt>
                <c:pt idx="16">
                  <c:v>0.18251537817663627</c:v>
                </c:pt>
                <c:pt idx="17">
                  <c:v>5.3434508991657355</c:v>
                </c:pt>
                <c:pt idx="18">
                  <c:v>4.5337014270071734</c:v>
                </c:pt>
              </c:numCache>
            </c:numRef>
          </c:val>
        </c:ser>
        <c:gapWidth val="100"/>
        <c:axId val="143407360"/>
        <c:axId val="143405440"/>
      </c:barChart>
      <c:valAx>
        <c:axId val="143405440"/>
        <c:scaling>
          <c:orientation val="minMax"/>
          <c:max val="25"/>
        </c:scaling>
        <c:axPos val="l"/>
        <c:majorGridlines>
          <c:spPr>
            <a:ln>
              <a:solidFill>
                <a:schemeClr val="accent6">
                  <a:lumMod val="50000"/>
                </a:schemeClr>
              </a:solidFill>
            </a:ln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Time</a:t>
                </a:r>
                <a:r>
                  <a:rPr lang="en-US" sz="1400" baseline="0"/>
                  <a:t> in abort recovery (%)</a:t>
                </a:r>
                <a:endParaRPr lang="en-US" sz="1400"/>
              </a:p>
            </c:rich>
          </c:tx>
          <c:layout/>
        </c:title>
        <c:numFmt formatCode="0" sourceLinked="0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latin typeface="Nice" pitchFamily="48"/>
              </a:defRPr>
            </a:pPr>
            <a:endParaRPr lang="en-US"/>
          </a:p>
        </c:txPr>
        <c:crossAx val="143407360"/>
        <c:crosses val="autoZero"/>
        <c:crossBetween val="between"/>
        <c:majorUnit val="5"/>
        <c:minorUnit val="5"/>
      </c:valAx>
      <c:catAx>
        <c:axId val="1434073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Benchmarks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latin typeface="Nice" pitchFamily="48"/>
              </a:defRPr>
            </a:pPr>
            <a:endParaRPr lang="en-US"/>
          </a:p>
        </c:txPr>
        <c:crossAx val="143405440"/>
        <c:crosses val="autoZero"/>
        <c:auto val="1"/>
        <c:lblAlgn val="ctr"/>
        <c:lblOffset val="100"/>
      </c:catAx>
      <c:spPr>
        <a:noFill/>
        <a:ln>
          <a:solidFill>
            <a:schemeClr val="accent6">
              <a:lumMod val="50000"/>
            </a:schemeClr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solidFill>
        <a:schemeClr val="accent6">
          <a:lumMod val="50000"/>
        </a:schemeClr>
      </a:solidFill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2448149593908836"/>
          <c:y val="7.5388108227493839E-2"/>
          <c:w val="0.85200668331642704"/>
          <c:h val="0.79157513638868682"/>
        </c:manualLayout>
      </c:layout>
      <c:barChart>
        <c:barDir val="col"/>
        <c:grouping val="stacked"/>
        <c:ser>
          <c:idx val="0"/>
          <c:order val="0"/>
          <c:tx>
            <c:strRef>
              <c:f>Hoja2!$A$59</c:f>
              <c:strCache>
                <c:ptCount val="1"/>
                <c:pt idx="0">
                  <c:v>Non-Tx 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rgbClr val="333399"/>
              </a:solidFill>
              <a:prstDash val="solid"/>
            </a:ln>
          </c:spPr>
          <c:cat>
            <c:strRef>
              <c:f>(Hoja2!$C$1:$E$1,Hoja2!$A$1,Hoja2!$C$1:$E$1,Hoja2!$A$1,Hoja2!$C$1:$E$1,Hoja2!$A$1,Hoja2!$C$1:$E$1,Hoja2!$A$1,Hoja2!$C$1:$E$1,Hoja2!$A$1,Hoja2!$C$1:$E$1,Hoja2!$A$1,Hoja2!$C$1:$E$1,Hoja2!$A$1,Hoja2!$C$1:$E$1,Hoja2!$A$1,Hoja2!$C$1:$E$1,Hoja2!$A$1,Hoja2!$C$1:$E$1,Hoja2!$A$1,Hoja2!$C$1:$E$1,Hoja2!$A$1,Hoja2!$C$1:$E$1,Hoja2!$A$1)</c:f>
              <c:strCache>
                <c:ptCount val="47"/>
                <c:pt idx="0">
                  <c:v>F</c:v>
                </c:pt>
                <c:pt idx="1">
                  <c:v>L</c:v>
                </c:pt>
                <c:pt idx="2">
                  <c:v>D</c:v>
                </c:pt>
                <c:pt idx="4">
                  <c:v>F</c:v>
                </c:pt>
                <c:pt idx="5">
                  <c:v>L</c:v>
                </c:pt>
                <c:pt idx="6">
                  <c:v>D</c:v>
                </c:pt>
                <c:pt idx="8">
                  <c:v>F</c:v>
                </c:pt>
                <c:pt idx="9">
                  <c:v>L</c:v>
                </c:pt>
                <c:pt idx="10">
                  <c:v>D</c:v>
                </c:pt>
                <c:pt idx="12">
                  <c:v>F</c:v>
                </c:pt>
                <c:pt idx="13">
                  <c:v>L</c:v>
                </c:pt>
                <c:pt idx="14">
                  <c:v>D</c:v>
                </c:pt>
                <c:pt idx="16">
                  <c:v>F</c:v>
                </c:pt>
                <c:pt idx="17">
                  <c:v>L</c:v>
                </c:pt>
                <c:pt idx="18">
                  <c:v>D</c:v>
                </c:pt>
                <c:pt idx="20">
                  <c:v>F</c:v>
                </c:pt>
                <c:pt idx="21">
                  <c:v>L</c:v>
                </c:pt>
                <c:pt idx="22">
                  <c:v>D</c:v>
                </c:pt>
                <c:pt idx="24">
                  <c:v>F</c:v>
                </c:pt>
                <c:pt idx="25">
                  <c:v>L</c:v>
                </c:pt>
                <c:pt idx="26">
                  <c:v>D</c:v>
                </c:pt>
                <c:pt idx="28">
                  <c:v>F</c:v>
                </c:pt>
                <c:pt idx="29">
                  <c:v>L</c:v>
                </c:pt>
                <c:pt idx="30">
                  <c:v>D</c:v>
                </c:pt>
                <c:pt idx="32">
                  <c:v>F</c:v>
                </c:pt>
                <c:pt idx="33">
                  <c:v>L</c:v>
                </c:pt>
                <c:pt idx="34">
                  <c:v>D</c:v>
                </c:pt>
                <c:pt idx="36">
                  <c:v>F</c:v>
                </c:pt>
                <c:pt idx="37">
                  <c:v>L</c:v>
                </c:pt>
                <c:pt idx="38">
                  <c:v>D</c:v>
                </c:pt>
                <c:pt idx="40">
                  <c:v>F</c:v>
                </c:pt>
                <c:pt idx="41">
                  <c:v>L</c:v>
                </c:pt>
                <c:pt idx="42">
                  <c:v>D</c:v>
                </c:pt>
                <c:pt idx="44">
                  <c:v>F</c:v>
                </c:pt>
                <c:pt idx="45">
                  <c:v>L</c:v>
                </c:pt>
                <c:pt idx="46">
                  <c:v>D</c:v>
                </c:pt>
              </c:strCache>
            </c:strRef>
          </c:cat>
          <c:val>
            <c:numRef>
              <c:f>(Hoja4!$C$59:$AT$59,Hoja4!$CC$59:$CE$59)</c:f>
              <c:numCache>
                <c:formatCode>0.00000</c:formatCode>
                <c:ptCount val="47"/>
                <c:pt idx="0">
                  <c:v>0.17498748391896773</c:v>
                </c:pt>
                <c:pt idx="1">
                  <c:v>0.17498748391896773</c:v>
                </c:pt>
                <c:pt idx="2">
                  <c:v>0.17498748391896773</c:v>
                </c:pt>
                <c:pt idx="4">
                  <c:v>0.96406306007774856</c:v>
                </c:pt>
                <c:pt idx="5">
                  <c:v>0.95411474543122832</c:v>
                </c:pt>
                <c:pt idx="6">
                  <c:v>0.9569702225531016</c:v>
                </c:pt>
                <c:pt idx="8">
                  <c:v>0.89801388889145928</c:v>
                </c:pt>
                <c:pt idx="9">
                  <c:v>0.89454694782963118</c:v>
                </c:pt>
                <c:pt idx="10">
                  <c:v>0.89401898386776812</c:v>
                </c:pt>
                <c:pt idx="12">
                  <c:v>0.92808729154125658</c:v>
                </c:pt>
                <c:pt idx="13">
                  <c:v>0.83804398601495589</c:v>
                </c:pt>
                <c:pt idx="14">
                  <c:v>0.83804398601495589</c:v>
                </c:pt>
                <c:pt idx="16">
                  <c:v>0.86908636084192559</c:v>
                </c:pt>
                <c:pt idx="17">
                  <c:v>0.84263072234870706</c:v>
                </c:pt>
                <c:pt idx="18">
                  <c:v>0.83905945106960489</c:v>
                </c:pt>
                <c:pt idx="20">
                  <c:v>0.18832853199874752</c:v>
                </c:pt>
                <c:pt idx="21">
                  <c:v>0.16304743355969112</c:v>
                </c:pt>
                <c:pt idx="22">
                  <c:v>0.16041432256504656</c:v>
                </c:pt>
                <c:pt idx="24">
                  <c:v>0.95333450912986051</c:v>
                </c:pt>
                <c:pt idx="25">
                  <c:v>0.94553147696983364</c:v>
                </c:pt>
                <c:pt idx="26">
                  <c:v>0.94441266073786001</c:v>
                </c:pt>
                <c:pt idx="28">
                  <c:v>6.2279606232030021E-2</c:v>
                </c:pt>
                <c:pt idx="29">
                  <c:v>6.2754740100483444E-2</c:v>
                </c:pt>
                <c:pt idx="30">
                  <c:v>5.7233730424988534E-2</c:v>
                </c:pt>
                <c:pt idx="32">
                  <c:v>0.39927875849170591</c:v>
                </c:pt>
                <c:pt idx="33">
                  <c:v>0.53276733280717969</c:v>
                </c:pt>
                <c:pt idx="34">
                  <c:v>0.43693941643137779</c:v>
                </c:pt>
                <c:pt idx="36">
                  <c:v>0.97667017387135169</c:v>
                </c:pt>
                <c:pt idx="37">
                  <c:v>0.95348635435158968</c:v>
                </c:pt>
                <c:pt idx="38">
                  <c:v>0.95348635435158968</c:v>
                </c:pt>
                <c:pt idx="40">
                  <c:v>0.17343480043339524</c:v>
                </c:pt>
                <c:pt idx="41">
                  <c:v>0.17630422595403331</c:v>
                </c:pt>
                <c:pt idx="42">
                  <c:v>0.19539272057447021</c:v>
                </c:pt>
                <c:pt idx="44">
                  <c:v>0.59886949685713198</c:v>
                </c:pt>
                <c:pt idx="45">
                  <c:v>0.59438322266239096</c:v>
                </c:pt>
                <c:pt idx="46">
                  <c:v>0.58645084840997552</c:v>
                </c:pt>
              </c:numCache>
            </c:numRef>
          </c:val>
        </c:ser>
        <c:ser>
          <c:idx val="1"/>
          <c:order val="1"/>
          <c:tx>
            <c:strRef>
              <c:f>Hoja2!$A$60</c:f>
              <c:strCache>
                <c:ptCount val="1"/>
                <c:pt idx="0">
                  <c:v>Useful Tx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 w="3175">
              <a:solidFill>
                <a:srgbClr val="993300"/>
              </a:solidFill>
              <a:prstDash val="solid"/>
            </a:ln>
          </c:spPr>
          <c:cat>
            <c:strRef>
              <c:f>(Hoja2!$C$1:$E$1,Hoja2!$A$1,Hoja2!$C$1:$E$1,Hoja2!$A$1,Hoja2!$C$1:$E$1,Hoja2!$A$1,Hoja2!$C$1:$E$1,Hoja2!$A$1,Hoja2!$C$1:$E$1,Hoja2!$A$1,Hoja2!$C$1:$E$1,Hoja2!$A$1,Hoja2!$C$1:$E$1,Hoja2!$A$1,Hoja2!$C$1:$E$1,Hoja2!$A$1,Hoja2!$C$1:$E$1,Hoja2!$A$1,Hoja2!$C$1:$E$1,Hoja2!$A$1,Hoja2!$C$1:$E$1,Hoja2!$A$1,Hoja2!$C$1:$E$1,Hoja2!$A$1)</c:f>
              <c:strCache>
                <c:ptCount val="47"/>
                <c:pt idx="0">
                  <c:v>F</c:v>
                </c:pt>
                <c:pt idx="1">
                  <c:v>L</c:v>
                </c:pt>
                <c:pt idx="2">
                  <c:v>D</c:v>
                </c:pt>
                <c:pt idx="4">
                  <c:v>F</c:v>
                </c:pt>
                <c:pt idx="5">
                  <c:v>L</c:v>
                </c:pt>
                <c:pt idx="6">
                  <c:v>D</c:v>
                </c:pt>
                <c:pt idx="8">
                  <c:v>F</c:v>
                </c:pt>
                <c:pt idx="9">
                  <c:v>L</c:v>
                </c:pt>
                <c:pt idx="10">
                  <c:v>D</c:v>
                </c:pt>
                <c:pt idx="12">
                  <c:v>F</c:v>
                </c:pt>
                <c:pt idx="13">
                  <c:v>L</c:v>
                </c:pt>
                <c:pt idx="14">
                  <c:v>D</c:v>
                </c:pt>
                <c:pt idx="16">
                  <c:v>F</c:v>
                </c:pt>
                <c:pt idx="17">
                  <c:v>L</c:v>
                </c:pt>
                <c:pt idx="18">
                  <c:v>D</c:v>
                </c:pt>
                <c:pt idx="20">
                  <c:v>F</c:v>
                </c:pt>
                <c:pt idx="21">
                  <c:v>L</c:v>
                </c:pt>
                <c:pt idx="22">
                  <c:v>D</c:v>
                </c:pt>
                <c:pt idx="24">
                  <c:v>F</c:v>
                </c:pt>
                <c:pt idx="25">
                  <c:v>L</c:v>
                </c:pt>
                <c:pt idx="26">
                  <c:v>D</c:v>
                </c:pt>
                <c:pt idx="28">
                  <c:v>F</c:v>
                </c:pt>
                <c:pt idx="29">
                  <c:v>L</c:v>
                </c:pt>
                <c:pt idx="30">
                  <c:v>D</c:v>
                </c:pt>
                <c:pt idx="32">
                  <c:v>F</c:v>
                </c:pt>
                <c:pt idx="33">
                  <c:v>L</c:v>
                </c:pt>
                <c:pt idx="34">
                  <c:v>D</c:v>
                </c:pt>
                <c:pt idx="36">
                  <c:v>F</c:v>
                </c:pt>
                <c:pt idx="37">
                  <c:v>L</c:v>
                </c:pt>
                <c:pt idx="38">
                  <c:v>D</c:v>
                </c:pt>
                <c:pt idx="40">
                  <c:v>F</c:v>
                </c:pt>
                <c:pt idx="41">
                  <c:v>L</c:v>
                </c:pt>
                <c:pt idx="42">
                  <c:v>D</c:v>
                </c:pt>
                <c:pt idx="44">
                  <c:v>F</c:v>
                </c:pt>
                <c:pt idx="45">
                  <c:v>L</c:v>
                </c:pt>
                <c:pt idx="46">
                  <c:v>D</c:v>
                </c:pt>
              </c:strCache>
            </c:strRef>
          </c:cat>
          <c:val>
            <c:numRef>
              <c:f>(Hoja4!$C$60:$AT$60,Hoja4!$CC$60:$CE$60)</c:f>
              <c:numCache>
                <c:formatCode>0.00000</c:formatCode>
                <c:ptCount val="47"/>
                <c:pt idx="0">
                  <c:v>0.52967792024594906</c:v>
                </c:pt>
                <c:pt idx="1">
                  <c:v>0.52967792024594906</c:v>
                </c:pt>
                <c:pt idx="2">
                  <c:v>0.52967792024594906</c:v>
                </c:pt>
                <c:pt idx="4">
                  <c:v>3.4427674122024021E-2</c:v>
                </c:pt>
                <c:pt idx="5">
                  <c:v>3.4359370716419396E-2</c:v>
                </c:pt>
                <c:pt idx="6">
                  <c:v>3.4374857075341519E-2</c:v>
                </c:pt>
                <c:pt idx="8">
                  <c:v>6.7283539848857904E-2</c:v>
                </c:pt>
                <c:pt idx="9">
                  <c:v>6.6619617452205349E-2</c:v>
                </c:pt>
                <c:pt idx="10">
                  <c:v>6.6600848969731077E-2</c:v>
                </c:pt>
                <c:pt idx="12">
                  <c:v>3.4238195374116299E-2</c:v>
                </c:pt>
                <c:pt idx="13">
                  <c:v>3.3555320272816776E-2</c:v>
                </c:pt>
                <c:pt idx="14">
                  <c:v>3.3555320272816776E-2</c:v>
                </c:pt>
                <c:pt idx="16">
                  <c:v>0.13072112196918137</c:v>
                </c:pt>
                <c:pt idx="17">
                  <c:v>0.12072619583179088</c:v>
                </c:pt>
                <c:pt idx="18">
                  <c:v>0.12031023160584031</c:v>
                </c:pt>
                <c:pt idx="20">
                  <c:v>0.72408639575705047</c:v>
                </c:pt>
                <c:pt idx="21">
                  <c:v>0.71555940234063264</c:v>
                </c:pt>
                <c:pt idx="22">
                  <c:v>0.71555940234063264</c:v>
                </c:pt>
                <c:pt idx="24">
                  <c:v>1.4346479336372508E-2</c:v>
                </c:pt>
                <c:pt idx="25">
                  <c:v>1.3437146202326682E-2</c:v>
                </c:pt>
                <c:pt idx="26">
                  <c:v>1.1282919562563843E-2</c:v>
                </c:pt>
                <c:pt idx="28">
                  <c:v>0.18230554165825436</c:v>
                </c:pt>
                <c:pt idx="29">
                  <c:v>0.18230554165825436</c:v>
                </c:pt>
                <c:pt idx="30">
                  <c:v>0.18230554165825436</c:v>
                </c:pt>
                <c:pt idx="32">
                  <c:v>0.34953913091890143</c:v>
                </c:pt>
                <c:pt idx="33">
                  <c:v>0.35613313840423572</c:v>
                </c:pt>
                <c:pt idx="34">
                  <c:v>0.34216185021250611</c:v>
                </c:pt>
                <c:pt idx="36">
                  <c:v>1.8420928178564441E-2</c:v>
                </c:pt>
                <c:pt idx="37">
                  <c:v>1.7648669556318622E-2</c:v>
                </c:pt>
                <c:pt idx="38">
                  <c:v>1.7597004778948013E-2</c:v>
                </c:pt>
                <c:pt idx="40">
                  <c:v>0.389352938619905</c:v>
                </c:pt>
                <c:pt idx="41">
                  <c:v>0.389352938619905</c:v>
                </c:pt>
                <c:pt idx="42">
                  <c:v>0.38221882327163886</c:v>
                </c:pt>
                <c:pt idx="44">
                  <c:v>0.22494544236628938</c:v>
                </c:pt>
                <c:pt idx="45">
                  <c:v>0.22357956920916813</c:v>
                </c:pt>
                <c:pt idx="46">
                  <c:v>0.2214222472722023</c:v>
                </c:pt>
              </c:numCache>
            </c:numRef>
          </c:val>
        </c:ser>
        <c:ser>
          <c:idx val="2"/>
          <c:order val="2"/>
          <c:tx>
            <c:strRef>
              <c:f>Hoja2!$A$61</c:f>
              <c:strCache>
                <c:ptCount val="1"/>
                <c:pt idx="0">
                  <c:v>Overhead Tx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  <a:prstDash val="solid"/>
            </a:ln>
          </c:spPr>
          <c:cat>
            <c:strRef>
              <c:f>(Hoja2!$C$1:$E$1,Hoja2!$A$1,Hoja2!$C$1:$E$1,Hoja2!$A$1,Hoja2!$C$1:$E$1,Hoja2!$A$1,Hoja2!$C$1:$E$1,Hoja2!$A$1,Hoja2!$C$1:$E$1,Hoja2!$A$1,Hoja2!$C$1:$E$1,Hoja2!$A$1,Hoja2!$C$1:$E$1,Hoja2!$A$1,Hoja2!$C$1:$E$1,Hoja2!$A$1,Hoja2!$C$1:$E$1,Hoja2!$A$1,Hoja2!$C$1:$E$1,Hoja2!$A$1,Hoja2!$C$1:$E$1,Hoja2!$A$1,Hoja2!$C$1:$E$1,Hoja2!$A$1)</c:f>
              <c:strCache>
                <c:ptCount val="47"/>
                <c:pt idx="0">
                  <c:v>F</c:v>
                </c:pt>
                <c:pt idx="1">
                  <c:v>L</c:v>
                </c:pt>
                <c:pt idx="2">
                  <c:v>D</c:v>
                </c:pt>
                <c:pt idx="4">
                  <c:v>F</c:v>
                </c:pt>
                <c:pt idx="5">
                  <c:v>L</c:v>
                </c:pt>
                <c:pt idx="6">
                  <c:v>D</c:v>
                </c:pt>
                <c:pt idx="8">
                  <c:v>F</c:v>
                </c:pt>
                <c:pt idx="9">
                  <c:v>L</c:v>
                </c:pt>
                <c:pt idx="10">
                  <c:v>D</c:v>
                </c:pt>
                <c:pt idx="12">
                  <c:v>F</c:v>
                </c:pt>
                <c:pt idx="13">
                  <c:v>L</c:v>
                </c:pt>
                <c:pt idx="14">
                  <c:v>D</c:v>
                </c:pt>
                <c:pt idx="16">
                  <c:v>F</c:v>
                </c:pt>
                <c:pt idx="17">
                  <c:v>L</c:v>
                </c:pt>
                <c:pt idx="18">
                  <c:v>D</c:v>
                </c:pt>
                <c:pt idx="20">
                  <c:v>F</c:v>
                </c:pt>
                <c:pt idx="21">
                  <c:v>L</c:v>
                </c:pt>
                <c:pt idx="22">
                  <c:v>D</c:v>
                </c:pt>
                <c:pt idx="24">
                  <c:v>F</c:v>
                </c:pt>
                <c:pt idx="25">
                  <c:v>L</c:v>
                </c:pt>
                <c:pt idx="26">
                  <c:v>D</c:v>
                </c:pt>
                <c:pt idx="28">
                  <c:v>F</c:v>
                </c:pt>
                <c:pt idx="29">
                  <c:v>L</c:v>
                </c:pt>
                <c:pt idx="30">
                  <c:v>D</c:v>
                </c:pt>
                <c:pt idx="32">
                  <c:v>F</c:v>
                </c:pt>
                <c:pt idx="33">
                  <c:v>L</c:v>
                </c:pt>
                <c:pt idx="34">
                  <c:v>D</c:v>
                </c:pt>
                <c:pt idx="36">
                  <c:v>F</c:v>
                </c:pt>
                <c:pt idx="37">
                  <c:v>L</c:v>
                </c:pt>
                <c:pt idx="38">
                  <c:v>D</c:v>
                </c:pt>
                <c:pt idx="40">
                  <c:v>F</c:v>
                </c:pt>
                <c:pt idx="41">
                  <c:v>L</c:v>
                </c:pt>
                <c:pt idx="42">
                  <c:v>D</c:v>
                </c:pt>
                <c:pt idx="44">
                  <c:v>F</c:v>
                </c:pt>
                <c:pt idx="45">
                  <c:v>L</c:v>
                </c:pt>
                <c:pt idx="46">
                  <c:v>D</c:v>
                </c:pt>
              </c:strCache>
            </c:strRef>
          </c:cat>
          <c:val>
            <c:numRef>
              <c:f>(Hoja4!$C$61:$AT$61,Hoja4!$CC$61:$CE$61)</c:f>
              <c:numCache>
                <c:formatCode>0.00000</c:formatCode>
                <c:ptCount val="47"/>
                <c:pt idx="0">
                  <c:v>0.2964511446513281</c:v>
                </c:pt>
                <c:pt idx="1">
                  <c:v>0.17126882104261534</c:v>
                </c:pt>
                <c:pt idx="2">
                  <c:v>9.8131709841343812E-2</c:v>
                </c:pt>
                <c:pt idx="4">
                  <c:v>1.5092658002275401E-3</c:v>
                </c:pt>
                <c:pt idx="5">
                  <c:v>1.865656693307966E-3</c:v>
                </c:pt>
                <c:pt idx="6">
                  <c:v>1.5239421541708136E-3</c:v>
                </c:pt>
                <c:pt idx="8">
                  <c:v>3.4702571259681264E-2</c:v>
                </c:pt>
                <c:pt idx="9">
                  <c:v>3.2347056966629886E-2</c:v>
                </c:pt>
                <c:pt idx="10">
                  <c:v>1.2624124172268561E-2</c:v>
                </c:pt>
                <c:pt idx="12">
                  <c:v>3.7674513084626604E-2</c:v>
                </c:pt>
                <c:pt idx="13">
                  <c:v>2.6013900890472196E-2</c:v>
                </c:pt>
                <c:pt idx="14">
                  <c:v>2.4193575354338769E-2</c:v>
                </c:pt>
                <c:pt idx="16">
                  <c:v>1.92517188891077E-4</c:v>
                </c:pt>
                <c:pt idx="17">
                  <c:v>2.526989982715078E-3</c:v>
                </c:pt>
                <c:pt idx="18">
                  <c:v>2.3844327302019867E-3</c:v>
                </c:pt>
                <c:pt idx="20">
                  <c:v>8.7585072244200243E-2</c:v>
                </c:pt>
                <c:pt idx="21">
                  <c:v>6.7609270156391739E-3</c:v>
                </c:pt>
                <c:pt idx="22">
                  <c:v>1.7099035890174457E-2</c:v>
                </c:pt>
                <c:pt idx="24">
                  <c:v>3.2319011533766782E-2</c:v>
                </c:pt>
                <c:pt idx="25">
                  <c:v>3.1429573651968405E-2</c:v>
                </c:pt>
                <c:pt idx="26">
                  <c:v>2.6413211930828202E-2</c:v>
                </c:pt>
                <c:pt idx="28">
                  <c:v>0.75541485210971704</c:v>
                </c:pt>
                <c:pt idx="29">
                  <c:v>0.35401569342542932</c:v>
                </c:pt>
                <c:pt idx="30">
                  <c:v>0.30159359961859</c:v>
                </c:pt>
                <c:pt idx="32">
                  <c:v>0.25118211058939266</c:v>
                </c:pt>
                <c:pt idx="33">
                  <c:v>0.1341869231611369</c:v>
                </c:pt>
                <c:pt idx="34">
                  <c:v>0.1365048737115763</c:v>
                </c:pt>
                <c:pt idx="36">
                  <c:v>4.908897950083862E-3</c:v>
                </c:pt>
                <c:pt idx="37">
                  <c:v>3.4346605808706376E-3</c:v>
                </c:pt>
                <c:pt idx="38">
                  <c:v>3.1040359450585954E-3</c:v>
                </c:pt>
                <c:pt idx="40">
                  <c:v>0.43721226094670196</c:v>
                </c:pt>
                <c:pt idx="41">
                  <c:v>0.15998979408216185</c:v>
                </c:pt>
                <c:pt idx="42">
                  <c:v>0.28491783587426961</c:v>
                </c:pt>
                <c:pt idx="44">
                  <c:v>0.17431495641632075</c:v>
                </c:pt>
                <c:pt idx="45">
                  <c:v>8.3636207179991068E-2</c:v>
                </c:pt>
                <c:pt idx="46">
                  <c:v>8.2251782876877802E-2</c:v>
                </c:pt>
              </c:numCache>
            </c:numRef>
          </c:val>
        </c:ser>
        <c:gapWidth val="0"/>
        <c:overlap val="100"/>
        <c:axId val="157741440"/>
        <c:axId val="157742976"/>
      </c:barChart>
      <c:catAx>
        <c:axId val="15774144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57742976"/>
        <c:crosses val="autoZero"/>
        <c:auto val="1"/>
        <c:lblAlgn val="ctr"/>
        <c:lblOffset val="100"/>
        <c:tickMarkSkip val="1"/>
      </c:catAx>
      <c:valAx>
        <c:axId val="157742976"/>
        <c:scaling>
          <c:orientation val="minMax"/>
          <c:max val="1.1000000000000001"/>
          <c:min val="0"/>
        </c:scaling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 dirty="0"/>
                  <a:t>Normalized Time </a:t>
                </a:r>
              </a:p>
            </c:rich>
          </c:tx>
          <c:layout>
            <c:manualLayout>
              <c:xMode val="edge"/>
              <c:yMode val="edge"/>
              <c:x val="8.3434703112083859E-3"/>
              <c:y val="0.33037722028932498"/>
            </c:manualLayout>
          </c:layout>
          <c:spPr>
            <a:noFill/>
            <a:ln w="25400">
              <a:noFill/>
            </a:ln>
          </c:spPr>
        </c:title>
        <c:numFmt formatCode="General" sourceLinked="0"/>
        <c:tickLblPos val="low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57741440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>
        <c:manualLayout>
          <c:layoutTarget val="inner"/>
          <c:xMode val="edge"/>
          <c:yMode val="edge"/>
          <c:x val="0.14340123512696856"/>
          <c:y val="7.1579076134234407E-2"/>
          <c:w val="0.6313768816290477"/>
          <c:h val="0.80210670609245038"/>
        </c:manualLayout>
      </c:layout>
      <c:barChart>
        <c:barDir val="col"/>
        <c:grouping val="stacked"/>
        <c:ser>
          <c:idx val="0"/>
          <c:order val="0"/>
          <c:tx>
            <c:strRef>
              <c:f>Hoja2!$A$59</c:f>
              <c:strCache>
                <c:ptCount val="1"/>
                <c:pt idx="0">
                  <c:v>Non-Tx 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  <a:ln w="3175"/>
          </c:spPr>
          <c:cat>
            <c:strRef>
              <c:f>Hoja2!$B$57:$AM$57</c:f>
              <c:strCache>
                <c:ptCount val="38"/>
                <c:pt idx="0">
                  <c:v>F</c:v>
                </c:pt>
                <c:pt idx="1">
                  <c:v>L</c:v>
                </c:pt>
                <c:pt idx="2">
                  <c:v>D </c:v>
                </c:pt>
                <c:pt idx="5">
                  <c:v>F</c:v>
                </c:pt>
                <c:pt idx="6">
                  <c:v>L</c:v>
                </c:pt>
                <c:pt idx="7">
                  <c:v>D </c:v>
                </c:pt>
                <c:pt idx="10">
                  <c:v>F</c:v>
                </c:pt>
                <c:pt idx="11">
                  <c:v>L</c:v>
                </c:pt>
                <c:pt idx="12">
                  <c:v>D </c:v>
                </c:pt>
                <c:pt idx="15">
                  <c:v>F</c:v>
                </c:pt>
                <c:pt idx="16">
                  <c:v>L</c:v>
                </c:pt>
                <c:pt idx="17">
                  <c:v>D </c:v>
                </c:pt>
                <c:pt idx="20">
                  <c:v>F</c:v>
                </c:pt>
                <c:pt idx="21">
                  <c:v>L</c:v>
                </c:pt>
                <c:pt idx="22">
                  <c:v>D </c:v>
                </c:pt>
                <c:pt idx="25">
                  <c:v>F</c:v>
                </c:pt>
                <c:pt idx="26">
                  <c:v>L</c:v>
                </c:pt>
                <c:pt idx="27">
                  <c:v>D </c:v>
                </c:pt>
                <c:pt idx="30">
                  <c:v>F</c:v>
                </c:pt>
                <c:pt idx="31">
                  <c:v>L</c:v>
                </c:pt>
                <c:pt idx="32">
                  <c:v>D </c:v>
                </c:pt>
                <c:pt idx="35">
                  <c:v>F</c:v>
                </c:pt>
                <c:pt idx="36">
                  <c:v>L</c:v>
                </c:pt>
                <c:pt idx="37">
                  <c:v>D </c:v>
                </c:pt>
              </c:strCache>
            </c:strRef>
          </c:cat>
          <c:val>
            <c:numRef>
              <c:f>(Hoja4!$AU$59:$CA$59;Hoja4!$CH$59:$CL$59)</c:f>
              <c:numCache>
                <c:formatCode>0.00000</c:formatCode>
                <c:ptCount val="38"/>
                <c:pt idx="0">
                  <c:v>0.14813139487068441</c:v>
                </c:pt>
                <c:pt idx="1">
                  <c:v>0.38489466945444578</c:v>
                </c:pt>
                <c:pt idx="2">
                  <c:v>0.30207122492066163</c:v>
                </c:pt>
                <c:pt idx="5">
                  <c:v>5.2166121714569323E-2</c:v>
                </c:pt>
                <c:pt idx="6">
                  <c:v>5.1786391617674073E-2</c:v>
                </c:pt>
                <c:pt idx="7">
                  <c:v>5.1269843435872778E-2</c:v>
                </c:pt>
                <c:pt idx="10">
                  <c:v>0.17578224954446825</c:v>
                </c:pt>
                <c:pt idx="11">
                  <c:v>2.0893789900222039E-2</c:v>
                </c:pt>
                <c:pt idx="12">
                  <c:v>2.0969293006954451E-2</c:v>
                </c:pt>
                <c:pt idx="15">
                  <c:v>8.4975316599237821E-2</c:v>
                </c:pt>
                <c:pt idx="16">
                  <c:v>9.276220942975448E-2</c:v>
                </c:pt>
                <c:pt idx="17">
                  <c:v>9.5671026968600067E-2</c:v>
                </c:pt>
                <c:pt idx="20">
                  <c:v>5.4980142084319353E-2</c:v>
                </c:pt>
                <c:pt idx="21">
                  <c:v>2.4465346311536192E-2</c:v>
                </c:pt>
                <c:pt idx="22">
                  <c:v>2.4587975472744123E-2</c:v>
                </c:pt>
                <c:pt idx="25">
                  <c:v>0.24098066352922809</c:v>
                </c:pt>
                <c:pt idx="26">
                  <c:v>0.22428318147749454</c:v>
                </c:pt>
                <c:pt idx="27">
                  <c:v>0.22756536228542049</c:v>
                </c:pt>
                <c:pt idx="30">
                  <c:v>2.6804806657612482E-2</c:v>
                </c:pt>
                <c:pt idx="31">
                  <c:v>0.18025366281803171</c:v>
                </c:pt>
                <c:pt idx="32">
                  <c:v>3.760559671266446E-2</c:v>
                </c:pt>
                <c:pt idx="35">
                  <c:v>0.11197438500001691</c:v>
                </c:pt>
                <c:pt idx="36">
                  <c:v>0.13990560728702267</c:v>
                </c:pt>
                <c:pt idx="37">
                  <c:v>0.10853433182898822</c:v>
                </c:pt>
              </c:numCache>
            </c:numRef>
          </c:val>
        </c:ser>
        <c:ser>
          <c:idx val="1"/>
          <c:order val="1"/>
          <c:tx>
            <c:strRef>
              <c:f>Hoja2!$A$60</c:f>
              <c:strCache>
                <c:ptCount val="1"/>
                <c:pt idx="0">
                  <c:v>Useful Tx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 w="3175"/>
          </c:spPr>
          <c:cat>
            <c:strRef>
              <c:f>Hoja2!$B$57:$AM$57</c:f>
              <c:strCache>
                <c:ptCount val="38"/>
                <c:pt idx="0">
                  <c:v>F</c:v>
                </c:pt>
                <c:pt idx="1">
                  <c:v>L</c:v>
                </c:pt>
                <c:pt idx="2">
                  <c:v>D </c:v>
                </c:pt>
                <c:pt idx="5">
                  <c:v>F</c:v>
                </c:pt>
                <c:pt idx="6">
                  <c:v>L</c:v>
                </c:pt>
                <c:pt idx="7">
                  <c:v>D </c:v>
                </c:pt>
                <c:pt idx="10">
                  <c:v>F</c:v>
                </c:pt>
                <c:pt idx="11">
                  <c:v>L</c:v>
                </c:pt>
                <c:pt idx="12">
                  <c:v>D </c:v>
                </c:pt>
                <c:pt idx="15">
                  <c:v>F</c:v>
                </c:pt>
                <c:pt idx="16">
                  <c:v>L</c:v>
                </c:pt>
                <c:pt idx="17">
                  <c:v>D </c:v>
                </c:pt>
                <c:pt idx="20">
                  <c:v>F</c:v>
                </c:pt>
                <c:pt idx="21">
                  <c:v>L</c:v>
                </c:pt>
                <c:pt idx="22">
                  <c:v>D </c:v>
                </c:pt>
                <c:pt idx="25">
                  <c:v>F</c:v>
                </c:pt>
                <c:pt idx="26">
                  <c:v>L</c:v>
                </c:pt>
                <c:pt idx="27">
                  <c:v>D </c:v>
                </c:pt>
                <c:pt idx="30">
                  <c:v>F</c:v>
                </c:pt>
                <c:pt idx="31">
                  <c:v>L</c:v>
                </c:pt>
                <c:pt idx="32">
                  <c:v>D </c:v>
                </c:pt>
                <c:pt idx="35">
                  <c:v>F</c:v>
                </c:pt>
                <c:pt idx="36">
                  <c:v>L</c:v>
                </c:pt>
                <c:pt idx="37">
                  <c:v>D </c:v>
                </c:pt>
              </c:strCache>
            </c:strRef>
          </c:cat>
          <c:val>
            <c:numRef>
              <c:f>(Hoja4!$AU$60:$CA$60;Hoja4!$CH$60:$CL$60)</c:f>
              <c:numCache>
                <c:formatCode>0.00000</c:formatCode>
                <c:ptCount val="38"/>
                <c:pt idx="0">
                  <c:v>9.7205496855996665E-2</c:v>
                </c:pt>
                <c:pt idx="1">
                  <c:v>7.4634590549698163E-2</c:v>
                </c:pt>
                <c:pt idx="2">
                  <c:v>9.1528261219878365E-2</c:v>
                </c:pt>
                <c:pt idx="5">
                  <c:v>0.85198284112253719</c:v>
                </c:pt>
                <c:pt idx="6">
                  <c:v>0.84349289745010614</c:v>
                </c:pt>
                <c:pt idx="7">
                  <c:v>0.8440653407915375</c:v>
                </c:pt>
                <c:pt idx="10">
                  <c:v>0.2213177816277134</c:v>
                </c:pt>
                <c:pt idx="11">
                  <c:v>0.2213177816277134</c:v>
                </c:pt>
                <c:pt idx="12">
                  <c:v>0.2213177816277134</c:v>
                </c:pt>
                <c:pt idx="15">
                  <c:v>0.15068955516260471</c:v>
                </c:pt>
                <c:pt idx="16">
                  <c:v>0.15068955516260471</c:v>
                </c:pt>
                <c:pt idx="17">
                  <c:v>0.15068955516260471</c:v>
                </c:pt>
                <c:pt idx="20">
                  <c:v>0.67421186933268362</c:v>
                </c:pt>
                <c:pt idx="21">
                  <c:v>0.67857821270105434</c:v>
                </c:pt>
                <c:pt idx="22">
                  <c:v>0.69098688233916061</c:v>
                </c:pt>
                <c:pt idx="25">
                  <c:v>0.33331109462261616</c:v>
                </c:pt>
                <c:pt idx="26">
                  <c:v>0.28096154094891584</c:v>
                </c:pt>
                <c:pt idx="27">
                  <c:v>0.33476144217316717</c:v>
                </c:pt>
                <c:pt idx="30">
                  <c:v>0.25567691676855187</c:v>
                </c:pt>
                <c:pt idx="31">
                  <c:v>0.21071389872652818</c:v>
                </c:pt>
                <c:pt idx="32">
                  <c:v>0.18062749802952874</c:v>
                </c:pt>
                <c:pt idx="35">
                  <c:v>0.36919936507038631</c:v>
                </c:pt>
                <c:pt idx="36">
                  <c:v>0.35148406816666072</c:v>
                </c:pt>
                <c:pt idx="37">
                  <c:v>0.35913953733479881</c:v>
                </c:pt>
              </c:numCache>
            </c:numRef>
          </c:val>
        </c:ser>
        <c:ser>
          <c:idx val="2"/>
          <c:order val="2"/>
          <c:tx>
            <c:strRef>
              <c:f>Hoja2!$A$61</c:f>
              <c:strCache>
                <c:ptCount val="1"/>
                <c:pt idx="0">
                  <c:v>Overhead Tx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c:spPr>
          <c:cat>
            <c:strRef>
              <c:f>Hoja2!$B$57:$AM$57</c:f>
              <c:strCache>
                <c:ptCount val="38"/>
                <c:pt idx="0">
                  <c:v>F</c:v>
                </c:pt>
                <c:pt idx="1">
                  <c:v>L</c:v>
                </c:pt>
                <c:pt idx="2">
                  <c:v>D </c:v>
                </c:pt>
                <c:pt idx="5">
                  <c:v>F</c:v>
                </c:pt>
                <c:pt idx="6">
                  <c:v>L</c:v>
                </c:pt>
                <c:pt idx="7">
                  <c:v>D </c:v>
                </c:pt>
                <c:pt idx="10">
                  <c:v>F</c:v>
                </c:pt>
                <c:pt idx="11">
                  <c:v>L</c:v>
                </c:pt>
                <c:pt idx="12">
                  <c:v>D </c:v>
                </c:pt>
                <c:pt idx="15">
                  <c:v>F</c:v>
                </c:pt>
                <c:pt idx="16">
                  <c:v>L</c:v>
                </c:pt>
                <c:pt idx="17">
                  <c:v>D </c:v>
                </c:pt>
                <c:pt idx="20">
                  <c:v>F</c:v>
                </c:pt>
                <c:pt idx="21">
                  <c:v>L</c:v>
                </c:pt>
                <c:pt idx="22">
                  <c:v>D </c:v>
                </c:pt>
                <c:pt idx="25">
                  <c:v>F</c:v>
                </c:pt>
                <c:pt idx="26">
                  <c:v>L</c:v>
                </c:pt>
                <c:pt idx="27">
                  <c:v>D </c:v>
                </c:pt>
                <c:pt idx="30">
                  <c:v>F</c:v>
                </c:pt>
                <c:pt idx="31">
                  <c:v>L</c:v>
                </c:pt>
                <c:pt idx="32">
                  <c:v>D </c:v>
                </c:pt>
                <c:pt idx="35">
                  <c:v>F</c:v>
                </c:pt>
                <c:pt idx="36">
                  <c:v>L</c:v>
                </c:pt>
                <c:pt idx="37">
                  <c:v>D </c:v>
                </c:pt>
              </c:strCache>
            </c:strRef>
          </c:cat>
          <c:val>
            <c:numRef>
              <c:f>(Hoja4!$AU$61:$CA$61;Hoja4!$CH$61:$CL$61)</c:f>
              <c:numCache>
                <c:formatCode>0.00000</c:formatCode>
                <c:ptCount val="38"/>
                <c:pt idx="0">
                  <c:v>0.75466310827331962</c:v>
                </c:pt>
                <c:pt idx="1">
                  <c:v>0.21421151967137694</c:v>
                </c:pt>
                <c:pt idx="2">
                  <c:v>0.33927957230847267</c:v>
                </c:pt>
                <c:pt idx="5">
                  <c:v>9.5851037162893754E-2</c:v>
                </c:pt>
                <c:pt idx="6">
                  <c:v>8.1910092002153295E-2</c:v>
                </c:pt>
                <c:pt idx="7">
                  <c:v>9.5565387097691579E-2</c:v>
                </c:pt>
                <c:pt idx="10">
                  <c:v>0.60289362549117731</c:v>
                </c:pt>
                <c:pt idx="11">
                  <c:v>0.21821150245061491</c:v>
                </c:pt>
                <c:pt idx="12">
                  <c:v>0.34611458879135182</c:v>
                </c:pt>
                <c:pt idx="15">
                  <c:v>0.76433512823815863</c:v>
                </c:pt>
                <c:pt idx="16">
                  <c:v>2.4147265379728671</c:v>
                </c:pt>
                <c:pt idx="17">
                  <c:v>0.68440971343784995</c:v>
                </c:pt>
                <c:pt idx="20">
                  <c:v>0.27071594719442632</c:v>
                </c:pt>
                <c:pt idx="21">
                  <c:v>0.13590805853890184</c:v>
                </c:pt>
                <c:pt idx="22">
                  <c:v>0.12235825364773648</c:v>
                </c:pt>
                <c:pt idx="25">
                  <c:v>0.42561813579875196</c:v>
                </c:pt>
                <c:pt idx="26">
                  <c:v>1.0053879139512658</c:v>
                </c:pt>
                <c:pt idx="27">
                  <c:v>0.54883029302101793</c:v>
                </c:pt>
                <c:pt idx="30">
                  <c:v>0.71749937759768889</c:v>
                </c:pt>
                <c:pt idx="31">
                  <c:v>1.6464943122782558</c:v>
                </c:pt>
                <c:pt idx="32">
                  <c:v>0.46347111830256282</c:v>
                </c:pt>
                <c:pt idx="35">
                  <c:v>0.51879296247077744</c:v>
                </c:pt>
                <c:pt idx="36">
                  <c:v>0.81668421228890709</c:v>
                </c:pt>
                <c:pt idx="37">
                  <c:v>0.37142516389994301</c:v>
                </c:pt>
              </c:numCache>
            </c:numRef>
          </c:val>
        </c:ser>
        <c:gapWidth val="0"/>
        <c:overlap val="100"/>
        <c:axId val="158231168"/>
        <c:axId val="158241152"/>
      </c:barChart>
      <c:catAx>
        <c:axId val="158231168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158241152"/>
        <c:crosses val="autoZero"/>
        <c:auto val="1"/>
        <c:lblAlgn val="ctr"/>
        <c:lblOffset val="100"/>
        <c:tickMarkSkip val="1"/>
      </c:catAx>
      <c:valAx>
        <c:axId val="158241152"/>
        <c:scaling>
          <c:orientation val="minMax"/>
          <c:max val="1.4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>
                    <a:latin typeface="+mj-lt"/>
                  </a:defRPr>
                </a:pPr>
                <a:r>
                  <a:rPr lang="en-US" sz="1200" b="1" dirty="0">
                    <a:latin typeface="+mj-lt"/>
                  </a:rPr>
                  <a:t>Normalized Time</a:t>
                </a:r>
              </a:p>
            </c:rich>
          </c:tx>
          <c:layout>
            <c:manualLayout>
              <c:xMode val="edge"/>
              <c:yMode val="edge"/>
              <c:x val="3.1825787401574893E-2"/>
              <c:y val="0.33894798076711063"/>
            </c:manualLayout>
          </c:layout>
        </c:title>
        <c:numFmt formatCode="General" sourceLinked="0"/>
        <c:tickLblPos val="low"/>
        <c:spPr>
          <a:ln w="3175"/>
        </c:spPr>
        <c:txPr>
          <a:bodyPr rot="0" vert="horz"/>
          <a:lstStyle/>
          <a:p>
            <a:pPr>
              <a:defRPr sz="1100">
                <a:solidFill>
                  <a:schemeClr val="tx1"/>
                </a:solidFill>
                <a:latin typeface="+mj-lt"/>
              </a:defRPr>
            </a:pPr>
            <a:endParaRPr lang="en-US"/>
          </a:p>
        </c:txPr>
        <c:crossAx val="158231168"/>
        <c:crosses val="autoZero"/>
        <c:crossBetween val="between"/>
        <c:majorUnit val="0.1"/>
      </c:valAx>
      <c:spPr>
        <a:noFill/>
      </c:spPr>
    </c:plotArea>
    <c:legend>
      <c:legendPos val="r"/>
      <c:layout>
        <c:manualLayout>
          <c:xMode val="edge"/>
          <c:yMode val="edge"/>
          <c:x val="0.79783098040529332"/>
          <c:y val="0.240459827870937"/>
          <c:w val="0.17193470319349177"/>
          <c:h val="0.44140830739909442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</c:chart>
  <c:spPr>
    <a:noFill/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2340601236851467"/>
          <c:y val="9.8842764054834525E-2"/>
          <c:w val="0.82961455822730412"/>
          <c:h val="0.63677551984370295"/>
        </c:manualLayout>
      </c:layout>
      <c:barChart>
        <c:barDir val="col"/>
        <c:grouping val="stacked"/>
        <c:ser>
          <c:idx val="0"/>
          <c:order val="0"/>
          <c:tx>
            <c:strRef>
              <c:f>Hoja1!$A$20</c:f>
              <c:strCache>
                <c:ptCount val="1"/>
                <c:pt idx="0">
                  <c:v>Aborts on Abort</c:v>
                </c:pt>
              </c:strCache>
            </c:strRef>
          </c:tx>
          <c:spPr>
            <a:solidFill>
              <a:srgbClr val="4C4C4C"/>
            </a:solidFill>
            <a:ln>
              <a:solidFill>
                <a:srgbClr val="000000"/>
              </a:solidFill>
              <a:prstDash val="solid"/>
            </a:ln>
          </c:spPr>
          <c:cat>
            <c:strRef>
              <c:f>Hoja1!$B$17:$T$17</c:f>
              <c:strCache>
                <c:ptCount val="19"/>
                <c:pt idx="0">
                  <c:v>Barnes</c:v>
                </c:pt>
                <c:pt idx="1">
                  <c:v>Kmeans-L</c:v>
                </c:pt>
                <c:pt idx="2">
                  <c:v>Kmeans-H</c:v>
                </c:pt>
                <c:pt idx="3">
                  <c:v>List-S</c:v>
                </c:pt>
                <c:pt idx="4">
                  <c:v>Raytrace</c:v>
                </c:pt>
                <c:pt idx="5">
                  <c:v>Ssca2</c:v>
                </c:pt>
                <c:pt idx="6">
                  <c:v>Bayes</c:v>
                </c:pt>
                <c:pt idx="7">
                  <c:v>Btree-V</c:v>
                </c:pt>
                <c:pt idx="8">
                  <c:v>Genome</c:v>
                </c:pt>
                <c:pt idx="9">
                  <c:v>Hash-R</c:v>
                </c:pt>
                <c:pt idx="10">
                  <c:v>Intruder</c:v>
                </c:pt>
                <c:pt idx="11">
                  <c:v>List-L</c:v>
                </c:pt>
                <c:pt idx="12">
                  <c:v>Yada</c:v>
                </c:pt>
                <c:pt idx="13">
                  <c:v>Btree-F</c:v>
                </c:pt>
                <c:pt idx="14">
                  <c:v>Hash-W</c:v>
                </c:pt>
                <c:pt idx="15">
                  <c:v>Labyrinth</c:v>
                </c:pt>
                <c:pt idx="16">
                  <c:v>Vacation-L</c:v>
                </c:pt>
                <c:pt idx="17">
                  <c:v>Vacation-H</c:v>
                </c:pt>
                <c:pt idx="18">
                  <c:v>Mean</c:v>
                </c:pt>
              </c:strCache>
            </c:strRef>
          </c:cat>
          <c:val>
            <c:numRef>
              <c:f>Hoja1!$B$20:$T$20</c:f>
              <c:numCache>
                <c:formatCode>[$-409]0.00</c:formatCode>
                <c:ptCount val="19"/>
                <c:pt idx="0">
                  <c:v>0.32501057977148057</c:v>
                </c:pt>
                <c:pt idx="1">
                  <c:v>5.7179451992132114E-3</c:v>
                </c:pt>
                <c:pt idx="2">
                  <c:v>8.0051232788985027E-3</c:v>
                </c:pt>
                <c:pt idx="3">
                  <c:v>0.544036865234375</c:v>
                </c:pt>
                <c:pt idx="4">
                  <c:v>0.3689785835409411</c:v>
                </c:pt>
                <c:pt idx="5">
                  <c:v>1.5222309139728196E-3</c:v>
                </c:pt>
                <c:pt idx="6">
                  <c:v>1.0900195694716317</c:v>
                </c:pt>
                <c:pt idx="7">
                  <c:v>0.51953125</c:v>
                </c:pt>
                <c:pt idx="8">
                  <c:v>5.0491464045525597E-2</c:v>
                </c:pt>
                <c:pt idx="9">
                  <c:v>6.5917968750000321E-3</c:v>
                </c:pt>
                <c:pt idx="10">
                  <c:v>3.1683247468467242</c:v>
                </c:pt>
                <c:pt idx="11">
                  <c:v>0.6558837890625</c:v>
                </c:pt>
                <c:pt idx="12">
                  <c:v>0.14430209035738495</c:v>
                </c:pt>
                <c:pt idx="13">
                  <c:v>0.22064208984375</c:v>
                </c:pt>
                <c:pt idx="14">
                  <c:v>0.13793945312500158</c:v>
                </c:pt>
                <c:pt idx="15">
                  <c:v>2.7877906976744438</c:v>
                </c:pt>
                <c:pt idx="16">
                  <c:v>4.2724609375000114E-4</c:v>
                </c:pt>
                <c:pt idx="17">
                  <c:v>4.9072265625000014E-2</c:v>
                </c:pt>
                <c:pt idx="18">
                  <c:v>0.54186440344382802</c:v>
                </c:pt>
              </c:numCache>
            </c:numRef>
          </c:val>
        </c:ser>
        <c:ser>
          <c:idx val="1"/>
          <c:order val="1"/>
          <c:tx>
            <c:strRef>
              <c:f>Hoja1!$A$21</c:f>
              <c:strCache>
                <c:ptCount val="1"/>
                <c:pt idx="0">
                  <c:v>Aborts on Tx</c:v>
                </c:pt>
              </c:strCache>
            </c:strRef>
          </c:tx>
          <c:spPr>
            <a:solidFill>
              <a:srgbClr val="E6E6FF"/>
            </a:solidFill>
            <a:ln>
              <a:solidFill>
                <a:srgbClr val="000000"/>
              </a:solidFill>
            </a:ln>
          </c:spPr>
          <c:cat>
            <c:strRef>
              <c:f>Hoja1!$B$17:$T$17</c:f>
              <c:strCache>
                <c:ptCount val="19"/>
                <c:pt idx="0">
                  <c:v>Barnes</c:v>
                </c:pt>
                <c:pt idx="1">
                  <c:v>Kmeans-L</c:v>
                </c:pt>
                <c:pt idx="2">
                  <c:v>Kmeans-H</c:v>
                </c:pt>
                <c:pt idx="3">
                  <c:v>List-S</c:v>
                </c:pt>
                <c:pt idx="4">
                  <c:v>Raytrace</c:v>
                </c:pt>
                <c:pt idx="5">
                  <c:v>Ssca2</c:v>
                </c:pt>
                <c:pt idx="6">
                  <c:v>Bayes</c:v>
                </c:pt>
                <c:pt idx="7">
                  <c:v>Btree-V</c:v>
                </c:pt>
                <c:pt idx="8">
                  <c:v>Genome</c:v>
                </c:pt>
                <c:pt idx="9">
                  <c:v>Hash-R</c:v>
                </c:pt>
                <c:pt idx="10">
                  <c:v>Intruder</c:v>
                </c:pt>
                <c:pt idx="11">
                  <c:v>List-L</c:v>
                </c:pt>
                <c:pt idx="12">
                  <c:v>Yada</c:v>
                </c:pt>
                <c:pt idx="13">
                  <c:v>Btree-F</c:v>
                </c:pt>
                <c:pt idx="14">
                  <c:v>Hash-W</c:v>
                </c:pt>
                <c:pt idx="15">
                  <c:v>Labyrinth</c:v>
                </c:pt>
                <c:pt idx="16">
                  <c:v>Vacation-L</c:v>
                </c:pt>
                <c:pt idx="17">
                  <c:v>Vacation-H</c:v>
                </c:pt>
                <c:pt idx="18">
                  <c:v>Mean</c:v>
                </c:pt>
              </c:strCache>
            </c:strRef>
          </c:cat>
          <c:val>
            <c:numRef>
              <c:f>Hoja1!$B$21:$T$21</c:f>
              <c:numCache>
                <c:formatCode>[$-409]0.00</c:formatCode>
                <c:ptCount val="19"/>
                <c:pt idx="0">
                  <c:v>0.271265340668642</c:v>
                </c:pt>
                <c:pt idx="1">
                  <c:v>3.4307671195279452E-3</c:v>
                </c:pt>
                <c:pt idx="2">
                  <c:v>2.1545217510635671E-2</c:v>
                </c:pt>
                <c:pt idx="3">
                  <c:v>0.78668212890624445</c:v>
                </c:pt>
                <c:pt idx="4">
                  <c:v>0.37651516737497059</c:v>
                </c:pt>
                <c:pt idx="5">
                  <c:v>2.7484724835620212E-3</c:v>
                </c:pt>
                <c:pt idx="6">
                  <c:v>2.6262230919765202</c:v>
                </c:pt>
                <c:pt idx="7">
                  <c:v>0.45703124999999994</c:v>
                </c:pt>
                <c:pt idx="8">
                  <c:v>7.4340403517847931E-2</c:v>
                </c:pt>
                <c:pt idx="9">
                  <c:v>8.3251953125000749E-2</c:v>
                </c:pt>
                <c:pt idx="10">
                  <c:v>1.64629596731213</c:v>
                </c:pt>
                <c:pt idx="11">
                  <c:v>0.23339843750000158</c:v>
                </c:pt>
                <c:pt idx="12">
                  <c:v>1.9554956169925799</c:v>
                </c:pt>
                <c:pt idx="13">
                  <c:v>5.0720214843750416E-2</c:v>
                </c:pt>
                <c:pt idx="14">
                  <c:v>0.642578125</c:v>
                </c:pt>
                <c:pt idx="15">
                  <c:v>0.118459302325581</c:v>
                </c:pt>
                <c:pt idx="16">
                  <c:v>3.47900390625E-3</c:v>
                </c:pt>
                <c:pt idx="17">
                  <c:v>0.36499023437500155</c:v>
                </c:pt>
                <c:pt idx="18">
                  <c:v>0.52465303261945373</c:v>
                </c:pt>
              </c:numCache>
            </c:numRef>
          </c:val>
        </c:ser>
        <c:gapWidth val="75"/>
        <c:overlap val="100"/>
        <c:axId val="144616832"/>
        <c:axId val="144614912"/>
      </c:barChart>
      <c:valAx>
        <c:axId val="144614912"/>
        <c:scaling>
          <c:orientation val="minMax"/>
          <c:max val="5"/>
        </c:scaling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Abort</a:t>
                </a:r>
                <a:r>
                  <a:rPr lang="en-US" sz="1400" baseline="0"/>
                  <a:t> Rate</a:t>
                </a:r>
                <a:endParaRPr lang="en-US" sz="1400"/>
              </a:p>
            </c:rich>
          </c:tx>
          <c:layout/>
        </c:title>
        <c:numFmt formatCode="0.0" sourceLinked="0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latin typeface="Nice" pitchFamily="48"/>
              </a:defRPr>
            </a:pPr>
            <a:endParaRPr lang="en-US"/>
          </a:p>
        </c:txPr>
        <c:crossAx val="144616832"/>
        <c:crosses val="autoZero"/>
        <c:crossBetween val="between"/>
        <c:minorUnit val="0.5"/>
      </c:valAx>
      <c:catAx>
        <c:axId val="1446168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Benchmarks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latin typeface="Nice" pitchFamily="48"/>
              </a:defRPr>
            </a:pPr>
            <a:endParaRPr lang="en-US"/>
          </a:p>
        </c:txPr>
        <c:crossAx val="144614912"/>
        <c:crosses val="autoZero"/>
        <c:auto val="1"/>
        <c:lblAlgn val="ctr"/>
        <c:lblOffset val="10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839474618388357"/>
          <c:y val="0.10368855538737345"/>
          <c:w val="0.2391771761672552"/>
          <c:h val="0.13139888141015321"/>
        </c:manualLayout>
      </c:layout>
      <c:spPr>
        <a:noFill/>
        <a:ln>
          <a:noFill/>
        </a:ln>
      </c:spPr>
      <c:txPr>
        <a:bodyPr/>
        <a:lstStyle/>
        <a:p>
          <a:pPr>
            <a:defRPr sz="1200" b="0">
              <a:latin typeface="Nice" pitchFamily="48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>
      <a:solidFill>
        <a:schemeClr val="accent6">
          <a:lumMod val="50000"/>
        </a:scheme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>
        <c:manualLayout>
          <c:layoutTarget val="inner"/>
          <c:xMode val="edge"/>
          <c:yMode val="edge"/>
          <c:x val="0.16088316663119814"/>
          <c:y val="0.11025196850393701"/>
          <c:w val="0.5220389681019586"/>
          <c:h val="0.72210084933714735"/>
        </c:manualLayout>
      </c:layout>
      <c:barChart>
        <c:barDir val="col"/>
        <c:grouping val="stacked"/>
        <c:ser>
          <c:idx val="0"/>
          <c:order val="0"/>
          <c:tx>
            <c:strRef>
              <c:f>Hoja2!$A$29</c:f>
              <c:strCache>
                <c:ptCount val="1"/>
                <c:pt idx="0">
                  <c:v>Non-Tx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(Hoja2!$C$1:$F$1,Hoja2!$A$1,Hoja2!$C$1:$F$1,Hoja2!$A$1,Hoja2!$C$1:$F$1,Hoja2!$A$1,Hoja2!$C$1:$F$1,Hoja2!$A$1,Hoja2!$C$1:$F$1,Hoja2!$A$1,Hoja2!$C$1:$F$1,Hoja2!$A$1,Hoja2!$C$1:$F$1,Hoja2!$A$1)</c:f>
              <c:strCache>
                <c:ptCount val="33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5">
                  <c:v>L</c:v>
                </c:pt>
                <c:pt idx="6">
                  <c:v>F</c:v>
                </c:pt>
                <c:pt idx="7">
                  <c:v>I</c:v>
                </c:pt>
                <c:pt idx="10">
                  <c:v>L</c:v>
                </c:pt>
                <c:pt idx="11">
                  <c:v>F</c:v>
                </c:pt>
                <c:pt idx="12">
                  <c:v>I</c:v>
                </c:pt>
                <c:pt idx="15">
                  <c:v>L</c:v>
                </c:pt>
                <c:pt idx="16">
                  <c:v>F</c:v>
                </c:pt>
                <c:pt idx="17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5">
                  <c:v>L</c:v>
                </c:pt>
                <c:pt idx="26">
                  <c:v>F</c:v>
                </c:pt>
                <c:pt idx="27">
                  <c:v>I</c:v>
                </c:pt>
                <c:pt idx="30">
                  <c:v>L</c:v>
                </c:pt>
                <c:pt idx="31">
                  <c:v>F</c:v>
                </c:pt>
                <c:pt idx="32">
                  <c:v>I</c:v>
                </c:pt>
              </c:strCache>
            </c:strRef>
          </c:cat>
          <c:val>
            <c:numRef>
              <c:f>(Hoja2!$C$29:$AF$29,Hoja2!$CC$29:$CE$29)</c:f>
              <c:numCache>
                <c:formatCode>0.00000</c:formatCode>
                <c:ptCount val="33"/>
                <c:pt idx="0">
                  <c:v>0.23505360819681601</c:v>
                </c:pt>
                <c:pt idx="1">
                  <c:v>0.23505360819681601</c:v>
                </c:pt>
                <c:pt idx="2">
                  <c:v>0.23505360819681601</c:v>
                </c:pt>
                <c:pt idx="5">
                  <c:v>0.96265549228211911</c:v>
                </c:pt>
                <c:pt idx="6">
                  <c:v>0.95715105060774164</c:v>
                </c:pt>
                <c:pt idx="7">
                  <c:v>0.95715105060774164</c:v>
                </c:pt>
                <c:pt idx="10">
                  <c:v>0.69860617899187671</c:v>
                </c:pt>
                <c:pt idx="11">
                  <c:v>0.69805334230103167</c:v>
                </c:pt>
                <c:pt idx="12">
                  <c:v>0.69805334230103167</c:v>
                </c:pt>
                <c:pt idx="15">
                  <c:v>0.4203988616162509</c:v>
                </c:pt>
                <c:pt idx="16">
                  <c:v>0.41929573452260771</c:v>
                </c:pt>
                <c:pt idx="17">
                  <c:v>0.38538166213818148</c:v>
                </c:pt>
                <c:pt idx="20">
                  <c:v>0.86555066848382733</c:v>
                </c:pt>
                <c:pt idx="21">
                  <c:v>0.77654322817877941</c:v>
                </c:pt>
                <c:pt idx="22">
                  <c:v>0.77654322817877941</c:v>
                </c:pt>
                <c:pt idx="25">
                  <c:v>0.19169978166305787</c:v>
                </c:pt>
                <c:pt idx="26">
                  <c:v>0.16551184879418196</c:v>
                </c:pt>
                <c:pt idx="27">
                  <c:v>0.16211685898043354</c:v>
                </c:pt>
                <c:pt idx="30">
                  <c:v>0.56232743187232359</c:v>
                </c:pt>
                <c:pt idx="31">
                  <c:v>0.54548390600812269</c:v>
                </c:pt>
                <c:pt idx="32">
                  <c:v>0.53562672751948903</c:v>
                </c:pt>
              </c:numCache>
            </c:numRef>
          </c:val>
        </c:ser>
        <c:ser>
          <c:idx val="2"/>
          <c:order val="1"/>
          <c:tx>
            <c:strRef>
              <c:f>Hoja2!$A$30</c:f>
              <c:strCache>
                <c:ptCount val="1"/>
                <c:pt idx="0">
                  <c:v>Useful Tx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</c:spPr>
          <c:cat>
            <c:strRef>
              <c:f>(Hoja2!$C$1:$F$1,Hoja2!$A$1,Hoja2!$C$1:$F$1,Hoja2!$A$1,Hoja2!$C$1:$F$1,Hoja2!$A$1,Hoja2!$C$1:$F$1,Hoja2!$A$1,Hoja2!$C$1:$F$1,Hoja2!$A$1,Hoja2!$C$1:$F$1,Hoja2!$A$1,Hoja2!$C$1:$F$1,Hoja2!$A$1)</c:f>
              <c:strCache>
                <c:ptCount val="33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5">
                  <c:v>L</c:v>
                </c:pt>
                <c:pt idx="6">
                  <c:v>F</c:v>
                </c:pt>
                <c:pt idx="7">
                  <c:v>I</c:v>
                </c:pt>
                <c:pt idx="10">
                  <c:v>L</c:v>
                </c:pt>
                <c:pt idx="11">
                  <c:v>F</c:v>
                </c:pt>
                <c:pt idx="12">
                  <c:v>I</c:v>
                </c:pt>
                <c:pt idx="15">
                  <c:v>L</c:v>
                </c:pt>
                <c:pt idx="16">
                  <c:v>F</c:v>
                </c:pt>
                <c:pt idx="17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5">
                  <c:v>L</c:v>
                </c:pt>
                <c:pt idx="26">
                  <c:v>F</c:v>
                </c:pt>
                <c:pt idx="27">
                  <c:v>I</c:v>
                </c:pt>
                <c:pt idx="30">
                  <c:v>L</c:v>
                </c:pt>
                <c:pt idx="31">
                  <c:v>F</c:v>
                </c:pt>
                <c:pt idx="32">
                  <c:v>I</c:v>
                </c:pt>
              </c:strCache>
            </c:strRef>
          </c:cat>
          <c:val>
            <c:numRef>
              <c:f>(Hoja2!$C$30:$AF$30,Hoja2!$CC$30:$CE$30)</c:f>
              <c:numCache>
                <c:formatCode>0.00000</c:formatCode>
                <c:ptCount val="33"/>
                <c:pt idx="0">
                  <c:v>0.43221839241475973</c:v>
                </c:pt>
                <c:pt idx="1">
                  <c:v>0.4481244302573088</c:v>
                </c:pt>
                <c:pt idx="2">
                  <c:v>0.44001289256369047</c:v>
                </c:pt>
                <c:pt idx="5">
                  <c:v>3.4168627511215834E-2</c:v>
                </c:pt>
                <c:pt idx="6">
                  <c:v>3.4677692725443861E-2</c:v>
                </c:pt>
                <c:pt idx="7">
                  <c:v>3.416181343889154E-2</c:v>
                </c:pt>
                <c:pt idx="10">
                  <c:v>5.0809728620627354E-2</c:v>
                </c:pt>
                <c:pt idx="11">
                  <c:v>5.2024868248949495E-2</c:v>
                </c:pt>
                <c:pt idx="12">
                  <c:v>5.1042814124354317E-2</c:v>
                </c:pt>
                <c:pt idx="15">
                  <c:v>1.4011882829913435E-2</c:v>
                </c:pt>
                <c:pt idx="16">
                  <c:v>1.7705571529397755E-2</c:v>
                </c:pt>
                <c:pt idx="17">
                  <c:v>1.8220802507576545E-2</c:v>
                </c:pt>
                <c:pt idx="20">
                  <c:v>0.11668081162242995</c:v>
                </c:pt>
                <c:pt idx="21">
                  <c:v>0.118966742058345</c:v>
                </c:pt>
                <c:pt idx="22">
                  <c:v>0.11736295545199879</c:v>
                </c:pt>
                <c:pt idx="25">
                  <c:v>0.72292190693050118</c:v>
                </c:pt>
                <c:pt idx="26">
                  <c:v>0.73964525295735306</c:v>
                </c:pt>
                <c:pt idx="27">
                  <c:v>0.72501495196847365</c:v>
                </c:pt>
                <c:pt idx="30">
                  <c:v>0.22846855832157401</c:v>
                </c:pt>
                <c:pt idx="31">
                  <c:v>0.23519075962946601</c:v>
                </c:pt>
                <c:pt idx="32">
                  <c:v>0.23096937167583134</c:v>
                </c:pt>
              </c:numCache>
            </c:numRef>
          </c:val>
        </c:ser>
        <c:ser>
          <c:idx val="3"/>
          <c:order val="2"/>
          <c:tx>
            <c:strRef>
              <c:f>Hoja2!$A$31</c:f>
              <c:strCache>
                <c:ptCount val="1"/>
                <c:pt idx="0">
                  <c:v>Overhead Tx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strRef>
              <c:f>(Hoja2!$C$1:$F$1,Hoja2!$A$1,Hoja2!$C$1:$F$1,Hoja2!$A$1,Hoja2!$C$1:$F$1,Hoja2!$A$1,Hoja2!$C$1:$F$1,Hoja2!$A$1,Hoja2!$C$1:$F$1,Hoja2!$A$1,Hoja2!$C$1:$F$1,Hoja2!$A$1,Hoja2!$C$1:$F$1,Hoja2!$A$1)</c:f>
              <c:strCache>
                <c:ptCount val="33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5">
                  <c:v>L</c:v>
                </c:pt>
                <c:pt idx="6">
                  <c:v>F</c:v>
                </c:pt>
                <c:pt idx="7">
                  <c:v>I</c:v>
                </c:pt>
                <c:pt idx="10">
                  <c:v>L</c:v>
                </c:pt>
                <c:pt idx="11">
                  <c:v>F</c:v>
                </c:pt>
                <c:pt idx="12">
                  <c:v>I</c:v>
                </c:pt>
                <c:pt idx="15">
                  <c:v>L</c:v>
                </c:pt>
                <c:pt idx="16">
                  <c:v>F</c:v>
                </c:pt>
                <c:pt idx="17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5">
                  <c:v>L</c:v>
                </c:pt>
                <c:pt idx="26">
                  <c:v>F</c:v>
                </c:pt>
                <c:pt idx="27">
                  <c:v>I</c:v>
                </c:pt>
                <c:pt idx="30">
                  <c:v>L</c:v>
                </c:pt>
                <c:pt idx="31">
                  <c:v>F</c:v>
                </c:pt>
                <c:pt idx="32">
                  <c:v>I</c:v>
                </c:pt>
              </c:strCache>
            </c:strRef>
          </c:cat>
          <c:val>
            <c:numRef>
              <c:f>(Hoja2!$C$31:$AF$31,Hoja2!$CC$31:$CE$31)</c:f>
              <c:numCache>
                <c:formatCode>0.00000</c:formatCode>
                <c:ptCount val="33"/>
                <c:pt idx="0">
                  <c:v>0.30621127437199158</c:v>
                </c:pt>
                <c:pt idx="1">
                  <c:v>0.24741894456331745</c:v>
                </c:pt>
                <c:pt idx="2">
                  <c:v>0.20839840002334195</c:v>
                </c:pt>
                <c:pt idx="5">
                  <c:v>2.5932887645906252E-3</c:v>
                </c:pt>
                <c:pt idx="6">
                  <c:v>1.5054041141462655E-3</c:v>
                </c:pt>
                <c:pt idx="7">
                  <c:v>1.4803386215081224E-3</c:v>
                </c:pt>
                <c:pt idx="10">
                  <c:v>0.21062047911637891</c:v>
                </c:pt>
                <c:pt idx="11">
                  <c:v>1.4434390964252088E-2</c:v>
                </c:pt>
                <c:pt idx="12">
                  <c:v>1.0332889883406087E-2</c:v>
                </c:pt>
                <c:pt idx="15">
                  <c:v>0.55072230309695647</c:v>
                </c:pt>
                <c:pt idx="16">
                  <c:v>0.23353116970918808</c:v>
                </c:pt>
                <c:pt idx="17">
                  <c:v>0.25216321690557325</c:v>
                </c:pt>
                <c:pt idx="20">
                  <c:v>1.7464915153745708E-2</c:v>
                </c:pt>
                <c:pt idx="21">
                  <c:v>4.6432041183874334E-4</c:v>
                </c:pt>
                <c:pt idx="22">
                  <c:v>5.2746857715802527E-4</c:v>
                </c:pt>
                <c:pt idx="25">
                  <c:v>8.0819125392144045E-2</c:v>
                </c:pt>
                <c:pt idx="26">
                  <c:v>9.4154123014685523E-2</c:v>
                </c:pt>
                <c:pt idx="27">
                  <c:v>7.3499434713725928E-2</c:v>
                </c:pt>
                <c:pt idx="30">
                  <c:v>0.194738564315968</c:v>
                </c:pt>
                <c:pt idx="31">
                  <c:v>9.8584725462904726E-2</c:v>
                </c:pt>
                <c:pt idx="32">
                  <c:v>9.1066958120785566E-2</c:v>
                </c:pt>
              </c:numCache>
            </c:numRef>
          </c:val>
        </c:ser>
        <c:ser>
          <c:idx val="6"/>
          <c:order val="3"/>
          <c:tx>
            <c:strRef>
              <c:f>Hoja2!$A$32</c:f>
              <c:strCache>
                <c:ptCount val="1"/>
                <c:pt idx="0">
                  <c:v>Abort Recovery</c:v>
                </c:pt>
              </c:strCache>
            </c:strRef>
          </c:tx>
          <c:spPr>
            <a:pattFill prst="wdUpDiag">
              <a:fgClr>
                <a:schemeClr val="bg2">
                  <a:lumMod val="10000"/>
                </a:schemeClr>
              </a:fgClr>
              <a:bgClr>
                <a:schemeClr val="bg2">
                  <a:lumMod val="90000"/>
                </a:schemeClr>
              </a:bgClr>
            </a:pattFill>
          </c:spPr>
          <c:cat>
            <c:strRef>
              <c:f>(Hoja2!$C$1:$F$1,Hoja2!$A$1,Hoja2!$C$1:$F$1,Hoja2!$A$1,Hoja2!$C$1:$F$1,Hoja2!$A$1,Hoja2!$C$1:$F$1,Hoja2!$A$1,Hoja2!$C$1:$F$1,Hoja2!$A$1,Hoja2!$C$1:$F$1,Hoja2!$A$1,Hoja2!$C$1:$F$1,Hoja2!$A$1)</c:f>
              <c:strCache>
                <c:ptCount val="33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5">
                  <c:v>L</c:v>
                </c:pt>
                <c:pt idx="6">
                  <c:v>F</c:v>
                </c:pt>
                <c:pt idx="7">
                  <c:v>I</c:v>
                </c:pt>
                <c:pt idx="10">
                  <c:v>L</c:v>
                </c:pt>
                <c:pt idx="11">
                  <c:v>F</c:v>
                </c:pt>
                <c:pt idx="12">
                  <c:v>I</c:v>
                </c:pt>
                <c:pt idx="15">
                  <c:v>L</c:v>
                </c:pt>
                <c:pt idx="16">
                  <c:v>F</c:v>
                </c:pt>
                <c:pt idx="17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5">
                  <c:v>L</c:v>
                </c:pt>
                <c:pt idx="26">
                  <c:v>F</c:v>
                </c:pt>
                <c:pt idx="27">
                  <c:v>I</c:v>
                </c:pt>
                <c:pt idx="30">
                  <c:v>L</c:v>
                </c:pt>
                <c:pt idx="31">
                  <c:v>F</c:v>
                </c:pt>
                <c:pt idx="32">
                  <c:v>I</c:v>
                </c:pt>
              </c:strCache>
            </c:strRef>
          </c:cat>
          <c:val>
            <c:numRef>
              <c:f>(Hoja2!$C$32:$AF$32,Hoja2!$CC$32:$CE$32)</c:f>
              <c:numCache>
                <c:formatCode>0.00000</c:formatCode>
                <c:ptCount val="33"/>
                <c:pt idx="0">
                  <c:v>2.6516725016433294E-2</c:v>
                </c:pt>
                <c:pt idx="1">
                  <c:v>9.2578361277951566E-3</c:v>
                </c:pt>
                <c:pt idx="2">
                  <c:v>5.2969900488560517E-4</c:v>
                </c:pt>
                <c:pt idx="5">
                  <c:v>5.8259144207662697E-4</c:v>
                </c:pt>
                <c:pt idx="6">
                  <c:v>9.9363734137622147E-6</c:v>
                </c:pt>
                <c:pt idx="7">
                  <c:v>0</c:v>
                </c:pt>
                <c:pt idx="10">
                  <c:v>3.9963613271117041E-2</c:v>
                </c:pt>
                <c:pt idx="11">
                  <c:v>1.2729861724725609E-5</c:v>
                </c:pt>
                <c:pt idx="12">
                  <c:v>0</c:v>
                </c:pt>
                <c:pt idx="15">
                  <c:v>1.4866952456880437E-2</c:v>
                </c:pt>
                <c:pt idx="16">
                  <c:v>3.3753151215142174E-6</c:v>
                </c:pt>
                <c:pt idx="17">
                  <c:v>0</c:v>
                </c:pt>
                <c:pt idx="20">
                  <c:v>3.0360473999815657E-4</c:v>
                </c:pt>
                <c:pt idx="21">
                  <c:v>0</c:v>
                </c:pt>
                <c:pt idx="22">
                  <c:v>0</c:v>
                </c:pt>
                <c:pt idx="25">
                  <c:v>4.5591860142983574E-3</c:v>
                </c:pt>
                <c:pt idx="26">
                  <c:v>2.909701783445352E-4</c:v>
                </c:pt>
                <c:pt idx="27">
                  <c:v>0</c:v>
                </c:pt>
                <c:pt idx="30">
                  <c:v>1.4465445490134001E-2</c:v>
                </c:pt>
                <c:pt idx="31">
                  <c:v>1.5958079760666143E-3</c:v>
                </c:pt>
                <c:pt idx="32">
                  <c:v>8.82831674809342E-5</c:v>
                </c:pt>
              </c:numCache>
            </c:numRef>
          </c:val>
        </c:ser>
        <c:gapWidth val="0"/>
        <c:overlap val="100"/>
        <c:axId val="151951616"/>
        <c:axId val="151969792"/>
      </c:barChart>
      <c:catAx>
        <c:axId val="151951616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sz="1000">
                <a:latin typeface="+mj-lt"/>
              </a:defRPr>
            </a:pPr>
            <a:endParaRPr lang="en-US"/>
          </a:p>
        </c:txPr>
        <c:crossAx val="151969792"/>
        <c:crosses val="autoZero"/>
        <c:auto val="1"/>
        <c:lblAlgn val="ctr"/>
        <c:lblOffset val="100"/>
        <c:tickLblSkip val="1"/>
        <c:tickMarkSkip val="1"/>
      </c:catAx>
      <c:valAx>
        <c:axId val="151969792"/>
        <c:scaling>
          <c:orientation val="minMax"/>
          <c:max val="1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+mj-lt"/>
                  </a:defRPr>
                </a:pPr>
                <a:r>
                  <a:rPr lang="en-US" sz="1200">
                    <a:latin typeface="+mj-lt"/>
                  </a:rPr>
                  <a:t>Normalized Time</a:t>
                </a:r>
              </a:p>
            </c:rich>
          </c:tx>
          <c:layout>
            <c:manualLayout>
              <c:xMode val="edge"/>
              <c:yMode val="edge"/>
              <c:x val="3.0112702459776649E-2"/>
              <c:y val="0.32780280885228902"/>
            </c:manualLayout>
          </c:layout>
        </c:title>
        <c:numFmt formatCode="General" sourceLinked="0"/>
        <c:tickLblPos val="low"/>
        <c:txPr>
          <a:bodyPr rot="0" vert="horz"/>
          <a:lstStyle/>
          <a:p>
            <a:pPr>
              <a:defRPr sz="1100">
                <a:latin typeface="+mj-lt"/>
              </a:defRPr>
            </a:pPr>
            <a:endParaRPr lang="en-US"/>
          </a:p>
        </c:txPr>
        <c:crossAx val="151951616"/>
        <c:crosses val="autoZero"/>
        <c:crossBetween val="between"/>
        <c:majorUnit val="0.1"/>
      </c:valAx>
      <c:spPr>
        <a:noFill/>
      </c:spPr>
    </c:plotArea>
    <c:legend>
      <c:legendPos val="r"/>
      <c:layout>
        <c:manualLayout>
          <c:xMode val="edge"/>
          <c:yMode val="edge"/>
          <c:x val="0.71378589890004263"/>
          <c:y val="0.25137863547403438"/>
          <c:w val="0.20346408607321068"/>
          <c:h val="0.59778279489514619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</c:chart>
  <c:spPr>
    <a:noFill/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>
        <c:manualLayout>
          <c:layoutTarget val="inner"/>
          <c:xMode val="edge"/>
          <c:yMode val="edge"/>
          <c:x val="0.13257352628218735"/>
          <c:y val="9.4815838417548801E-2"/>
          <c:w val="0.79902766546073634"/>
          <c:h val="0.70228555436089635"/>
        </c:manualLayout>
      </c:layout>
      <c:barChart>
        <c:barDir val="col"/>
        <c:grouping val="stacked"/>
        <c:ser>
          <c:idx val="0"/>
          <c:order val="0"/>
          <c:tx>
            <c:strRef>
              <c:f>Hoja2!$A$29</c:f>
              <c:strCache>
                <c:ptCount val="1"/>
                <c:pt idx="0">
                  <c:v>Non-Tx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(Hoja2!$C$1:$F$1,Hoja2!$C$1:$F$1,Hoja2!$C$1:$F$1,Hoja2!$C$1:$F$1,Hoja2!$C$1:$F$1,Hoja2!$C$1:$F$1,Hoja2!$C$1:$F$1,Hoja2!$C$1:$F$1,Hoja2!$C$1:$F$1,Hoja2!$C$1:$F$1,Hoja2!$C$1:$F$1,Hoja2!$C$1:$F$1,Hoja2!$C$1:$F$1)</c:f>
              <c:strCache>
                <c:ptCount val="51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4">
                  <c:v>L</c:v>
                </c:pt>
                <c:pt idx="5">
                  <c:v>F</c:v>
                </c:pt>
                <c:pt idx="6">
                  <c:v>I</c:v>
                </c:pt>
                <c:pt idx="8">
                  <c:v>L</c:v>
                </c:pt>
                <c:pt idx="9">
                  <c:v>F</c:v>
                </c:pt>
                <c:pt idx="10">
                  <c:v>I</c:v>
                </c:pt>
                <c:pt idx="12">
                  <c:v>L</c:v>
                </c:pt>
                <c:pt idx="13">
                  <c:v>F</c:v>
                </c:pt>
                <c:pt idx="14">
                  <c:v>I</c:v>
                </c:pt>
                <c:pt idx="16">
                  <c:v>L</c:v>
                </c:pt>
                <c:pt idx="17">
                  <c:v>F</c:v>
                </c:pt>
                <c:pt idx="18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4">
                  <c:v>L</c:v>
                </c:pt>
                <c:pt idx="25">
                  <c:v>F</c:v>
                </c:pt>
                <c:pt idx="26">
                  <c:v>I</c:v>
                </c:pt>
                <c:pt idx="28">
                  <c:v>L</c:v>
                </c:pt>
                <c:pt idx="29">
                  <c:v>F</c:v>
                </c:pt>
                <c:pt idx="30">
                  <c:v>I</c:v>
                </c:pt>
                <c:pt idx="32">
                  <c:v>L</c:v>
                </c:pt>
                <c:pt idx="33">
                  <c:v>F</c:v>
                </c:pt>
                <c:pt idx="34">
                  <c:v>I</c:v>
                </c:pt>
                <c:pt idx="36">
                  <c:v>L</c:v>
                </c:pt>
                <c:pt idx="37">
                  <c:v>F</c:v>
                </c:pt>
                <c:pt idx="38">
                  <c:v>I</c:v>
                </c:pt>
                <c:pt idx="40">
                  <c:v>L</c:v>
                </c:pt>
                <c:pt idx="41">
                  <c:v>F</c:v>
                </c:pt>
                <c:pt idx="42">
                  <c:v>I</c:v>
                </c:pt>
                <c:pt idx="44">
                  <c:v>L</c:v>
                </c:pt>
                <c:pt idx="45">
                  <c:v>F</c:v>
                </c:pt>
                <c:pt idx="46">
                  <c:v>I</c:v>
                </c:pt>
                <c:pt idx="48">
                  <c:v>L</c:v>
                </c:pt>
                <c:pt idx="49">
                  <c:v>F</c:v>
                </c:pt>
                <c:pt idx="50">
                  <c:v>I</c:v>
                </c:pt>
              </c:strCache>
            </c:strRef>
          </c:cat>
          <c:val>
            <c:numRef>
              <c:f>(Hoja2!$AG$29:$CA$29,Hoja2!$CG$29:$CJ$29)</c:f>
              <c:numCache>
                <c:formatCode>0.00000</c:formatCode>
                <c:ptCount val="51"/>
                <c:pt idx="0">
                  <c:v>0.81404383626074694</c:v>
                </c:pt>
                <c:pt idx="1">
                  <c:v>0.79444695344370964</c:v>
                </c:pt>
                <c:pt idx="2">
                  <c:v>0.74051253322214206</c:v>
                </c:pt>
                <c:pt idx="4">
                  <c:v>5.8761012657234726E-2</c:v>
                </c:pt>
                <c:pt idx="5">
                  <c:v>5.7743829975096514E-2</c:v>
                </c:pt>
                <c:pt idx="6">
                  <c:v>5.967909033529091E-2</c:v>
                </c:pt>
                <c:pt idx="8">
                  <c:v>0.1985635104589985</c:v>
                </c:pt>
                <c:pt idx="9">
                  <c:v>0.10973858766721255</c:v>
                </c:pt>
                <c:pt idx="10">
                  <c:v>0.10973858766721255</c:v>
                </c:pt>
                <c:pt idx="12">
                  <c:v>0.55057532054601654</c:v>
                </c:pt>
                <c:pt idx="13">
                  <c:v>0.66093139801886891</c:v>
                </c:pt>
                <c:pt idx="14">
                  <c:v>0.65693641461930274</c:v>
                </c:pt>
                <c:pt idx="16">
                  <c:v>0.21950300438990394</c:v>
                </c:pt>
                <c:pt idx="17">
                  <c:v>0.21493348861029657</c:v>
                </c:pt>
                <c:pt idx="18">
                  <c:v>0.20621932853281888</c:v>
                </c:pt>
                <c:pt idx="20">
                  <c:v>0.54720957864387443</c:v>
                </c:pt>
                <c:pt idx="21">
                  <c:v>0.1412814865693951</c:v>
                </c:pt>
                <c:pt idx="22">
                  <c:v>0.12007056594550752</c:v>
                </c:pt>
                <c:pt idx="24">
                  <c:v>1.4738004092681684E-2</c:v>
                </c:pt>
                <c:pt idx="25">
                  <c:v>1.5534067868158221E-2</c:v>
                </c:pt>
                <c:pt idx="26">
                  <c:v>1.4831063787226186E-2</c:v>
                </c:pt>
                <c:pt idx="28">
                  <c:v>0.17222604931740737</c:v>
                </c:pt>
                <c:pt idx="29">
                  <c:v>0.16384290551918471</c:v>
                </c:pt>
                <c:pt idx="30">
                  <c:v>0.17204271950314839</c:v>
                </c:pt>
                <c:pt idx="32">
                  <c:v>5.9386404192952887E-2</c:v>
                </c:pt>
                <c:pt idx="33">
                  <c:v>5.260909019423033E-2</c:v>
                </c:pt>
                <c:pt idx="34">
                  <c:v>5.1826177478209078E-2</c:v>
                </c:pt>
                <c:pt idx="36">
                  <c:v>9.9227630564154248E-2</c:v>
                </c:pt>
                <c:pt idx="37">
                  <c:v>0.1529514398627026</c:v>
                </c:pt>
                <c:pt idx="38">
                  <c:v>1.1447605053829924E-2</c:v>
                </c:pt>
                <c:pt idx="40">
                  <c:v>0.17614954967655216</c:v>
                </c:pt>
                <c:pt idx="41">
                  <c:v>0.22157536565914787</c:v>
                </c:pt>
                <c:pt idx="42">
                  <c:v>0.22904606614602313</c:v>
                </c:pt>
                <c:pt idx="44">
                  <c:v>5.7983160408218083E-2</c:v>
                </c:pt>
                <c:pt idx="45">
                  <c:v>2.3057489025421603E-2</c:v>
                </c:pt>
                <c:pt idx="46">
                  <c:v>9.9099223765363397E-4</c:v>
                </c:pt>
                <c:pt idx="48">
                  <c:v>0.24356059577480899</c:v>
                </c:pt>
                <c:pt idx="49">
                  <c:v>0.20851646660514631</c:v>
                </c:pt>
                <c:pt idx="50">
                  <c:v>0.19307194146723244</c:v>
                </c:pt>
              </c:numCache>
            </c:numRef>
          </c:val>
        </c:ser>
        <c:ser>
          <c:idx val="2"/>
          <c:order val="1"/>
          <c:tx>
            <c:strRef>
              <c:f>Hoja2!$A$30</c:f>
              <c:strCache>
                <c:ptCount val="1"/>
                <c:pt idx="0">
                  <c:v>Useful Tx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</c:spPr>
          <c:cat>
            <c:strRef>
              <c:f>(Hoja2!$C$1:$F$1,Hoja2!$C$1:$F$1,Hoja2!$C$1:$F$1,Hoja2!$C$1:$F$1,Hoja2!$C$1:$F$1,Hoja2!$C$1:$F$1,Hoja2!$C$1:$F$1,Hoja2!$C$1:$F$1,Hoja2!$C$1:$F$1,Hoja2!$C$1:$F$1,Hoja2!$C$1:$F$1,Hoja2!$C$1:$F$1,Hoja2!$C$1:$F$1)</c:f>
              <c:strCache>
                <c:ptCount val="51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4">
                  <c:v>L</c:v>
                </c:pt>
                <c:pt idx="5">
                  <c:v>F</c:v>
                </c:pt>
                <c:pt idx="6">
                  <c:v>I</c:v>
                </c:pt>
                <c:pt idx="8">
                  <c:v>L</c:v>
                </c:pt>
                <c:pt idx="9">
                  <c:v>F</c:v>
                </c:pt>
                <c:pt idx="10">
                  <c:v>I</c:v>
                </c:pt>
                <c:pt idx="12">
                  <c:v>L</c:v>
                </c:pt>
                <c:pt idx="13">
                  <c:v>F</c:v>
                </c:pt>
                <c:pt idx="14">
                  <c:v>I</c:v>
                </c:pt>
                <c:pt idx="16">
                  <c:v>L</c:v>
                </c:pt>
                <c:pt idx="17">
                  <c:v>F</c:v>
                </c:pt>
                <c:pt idx="18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4">
                  <c:v>L</c:v>
                </c:pt>
                <c:pt idx="25">
                  <c:v>F</c:v>
                </c:pt>
                <c:pt idx="26">
                  <c:v>I</c:v>
                </c:pt>
                <c:pt idx="28">
                  <c:v>L</c:v>
                </c:pt>
                <c:pt idx="29">
                  <c:v>F</c:v>
                </c:pt>
                <c:pt idx="30">
                  <c:v>I</c:v>
                </c:pt>
                <c:pt idx="32">
                  <c:v>L</c:v>
                </c:pt>
                <c:pt idx="33">
                  <c:v>F</c:v>
                </c:pt>
                <c:pt idx="34">
                  <c:v>I</c:v>
                </c:pt>
                <c:pt idx="36">
                  <c:v>L</c:v>
                </c:pt>
                <c:pt idx="37">
                  <c:v>F</c:v>
                </c:pt>
                <c:pt idx="38">
                  <c:v>I</c:v>
                </c:pt>
                <c:pt idx="40">
                  <c:v>L</c:v>
                </c:pt>
                <c:pt idx="41">
                  <c:v>F</c:v>
                </c:pt>
                <c:pt idx="42">
                  <c:v>I</c:v>
                </c:pt>
                <c:pt idx="44">
                  <c:v>L</c:v>
                </c:pt>
                <c:pt idx="45">
                  <c:v>F</c:v>
                </c:pt>
                <c:pt idx="46">
                  <c:v>I</c:v>
                </c:pt>
                <c:pt idx="48">
                  <c:v>L</c:v>
                </c:pt>
                <c:pt idx="49">
                  <c:v>F</c:v>
                </c:pt>
                <c:pt idx="50">
                  <c:v>I</c:v>
                </c:pt>
              </c:strCache>
            </c:strRef>
          </c:cat>
          <c:val>
            <c:numRef>
              <c:f>(Hoja2!$AG$30:$CA$30,Hoja2!$CG$30:$CJ$30)</c:f>
              <c:numCache>
                <c:formatCode>0.00000</c:formatCode>
                <c:ptCount val="51"/>
                <c:pt idx="0">
                  <c:v>1.0516088309451041E-2</c:v>
                </c:pt>
                <c:pt idx="1">
                  <c:v>1.9997858264173062E-2</c:v>
                </c:pt>
                <c:pt idx="2">
                  <c:v>1.5434709674117216E-2</c:v>
                </c:pt>
                <c:pt idx="4">
                  <c:v>0.37731539053570717</c:v>
                </c:pt>
                <c:pt idx="5">
                  <c:v>0.37731539053570717</c:v>
                </c:pt>
                <c:pt idx="6">
                  <c:v>0.37269348859773327</c:v>
                </c:pt>
                <c:pt idx="8">
                  <c:v>0.32113198711101082</c:v>
                </c:pt>
                <c:pt idx="9">
                  <c:v>0.3383322979641934</c:v>
                </c:pt>
                <c:pt idx="10">
                  <c:v>0.32694850661518338</c:v>
                </c:pt>
                <c:pt idx="12">
                  <c:v>2.7510275130475811E-2</c:v>
                </c:pt>
                <c:pt idx="13">
                  <c:v>2.7540723429328239E-2</c:v>
                </c:pt>
                <c:pt idx="14">
                  <c:v>2.7540723429328239E-2</c:v>
                </c:pt>
                <c:pt idx="16">
                  <c:v>0.39615721575795076</c:v>
                </c:pt>
                <c:pt idx="17">
                  <c:v>0.41198397139890097</c:v>
                </c:pt>
                <c:pt idx="18">
                  <c:v>0.42472171713875506</c:v>
                </c:pt>
                <c:pt idx="20">
                  <c:v>7.1626387839797814E-2</c:v>
                </c:pt>
                <c:pt idx="21">
                  <c:v>5.3948561451581944E-2</c:v>
                </c:pt>
                <c:pt idx="22">
                  <c:v>4.6257147265637046E-2</c:v>
                </c:pt>
                <c:pt idx="24">
                  <c:v>0.23011659178819149</c:v>
                </c:pt>
                <c:pt idx="25">
                  <c:v>0.24186871045388708</c:v>
                </c:pt>
                <c:pt idx="26">
                  <c:v>0.23721891611069984</c:v>
                </c:pt>
                <c:pt idx="28">
                  <c:v>0.2349257992493414</c:v>
                </c:pt>
                <c:pt idx="29">
                  <c:v>0.2349257992493414</c:v>
                </c:pt>
                <c:pt idx="30">
                  <c:v>0.22532207756371017</c:v>
                </c:pt>
                <c:pt idx="32">
                  <c:v>9.7862615179826098E-2</c:v>
                </c:pt>
                <c:pt idx="33">
                  <c:v>9.7862615179826098E-2</c:v>
                </c:pt>
                <c:pt idx="34">
                  <c:v>0.10190115964558562</c:v>
                </c:pt>
                <c:pt idx="36">
                  <c:v>0.18487991667967837</c:v>
                </c:pt>
                <c:pt idx="37">
                  <c:v>0.23891265253410543</c:v>
                </c:pt>
                <c:pt idx="38">
                  <c:v>0.18642492763496446</c:v>
                </c:pt>
                <c:pt idx="40">
                  <c:v>0.17322285943210244</c:v>
                </c:pt>
                <c:pt idx="41">
                  <c:v>0.17127568922405567</c:v>
                </c:pt>
                <c:pt idx="42">
                  <c:v>0.14179724513474301</c:v>
                </c:pt>
                <c:pt idx="44">
                  <c:v>0.11087528906728752</c:v>
                </c:pt>
                <c:pt idx="45">
                  <c:v>0.13565730461000416</c:v>
                </c:pt>
                <c:pt idx="46">
                  <c:v>0.13080341382090721</c:v>
                </c:pt>
                <c:pt idx="48">
                  <c:v>0.19219418555546258</c:v>
                </c:pt>
                <c:pt idx="49">
                  <c:v>0.202019909634051</c:v>
                </c:pt>
                <c:pt idx="50">
                  <c:v>0.19409555493386088</c:v>
                </c:pt>
              </c:numCache>
            </c:numRef>
          </c:val>
        </c:ser>
        <c:ser>
          <c:idx val="3"/>
          <c:order val="2"/>
          <c:tx>
            <c:strRef>
              <c:f>Hoja2!$A$31</c:f>
              <c:strCache>
                <c:ptCount val="1"/>
                <c:pt idx="0">
                  <c:v>Overhead Tx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strRef>
              <c:f>(Hoja2!$C$1:$F$1,Hoja2!$C$1:$F$1,Hoja2!$C$1:$F$1,Hoja2!$C$1:$F$1,Hoja2!$C$1:$F$1,Hoja2!$C$1:$F$1,Hoja2!$C$1:$F$1,Hoja2!$C$1:$F$1,Hoja2!$C$1:$F$1,Hoja2!$C$1:$F$1,Hoja2!$C$1:$F$1,Hoja2!$C$1:$F$1,Hoja2!$C$1:$F$1)</c:f>
              <c:strCache>
                <c:ptCount val="51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4">
                  <c:v>L</c:v>
                </c:pt>
                <c:pt idx="5">
                  <c:v>F</c:v>
                </c:pt>
                <c:pt idx="6">
                  <c:v>I</c:v>
                </c:pt>
                <c:pt idx="8">
                  <c:v>L</c:v>
                </c:pt>
                <c:pt idx="9">
                  <c:v>F</c:v>
                </c:pt>
                <c:pt idx="10">
                  <c:v>I</c:v>
                </c:pt>
                <c:pt idx="12">
                  <c:v>L</c:v>
                </c:pt>
                <c:pt idx="13">
                  <c:v>F</c:v>
                </c:pt>
                <c:pt idx="14">
                  <c:v>I</c:v>
                </c:pt>
                <c:pt idx="16">
                  <c:v>L</c:v>
                </c:pt>
                <c:pt idx="17">
                  <c:v>F</c:v>
                </c:pt>
                <c:pt idx="18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4">
                  <c:v>L</c:v>
                </c:pt>
                <c:pt idx="25">
                  <c:v>F</c:v>
                </c:pt>
                <c:pt idx="26">
                  <c:v>I</c:v>
                </c:pt>
                <c:pt idx="28">
                  <c:v>L</c:v>
                </c:pt>
                <c:pt idx="29">
                  <c:v>F</c:v>
                </c:pt>
                <c:pt idx="30">
                  <c:v>I</c:v>
                </c:pt>
                <c:pt idx="32">
                  <c:v>L</c:v>
                </c:pt>
                <c:pt idx="33">
                  <c:v>F</c:v>
                </c:pt>
                <c:pt idx="34">
                  <c:v>I</c:v>
                </c:pt>
                <c:pt idx="36">
                  <c:v>L</c:v>
                </c:pt>
                <c:pt idx="37">
                  <c:v>F</c:v>
                </c:pt>
                <c:pt idx="38">
                  <c:v>I</c:v>
                </c:pt>
                <c:pt idx="40">
                  <c:v>L</c:v>
                </c:pt>
                <c:pt idx="41">
                  <c:v>F</c:v>
                </c:pt>
                <c:pt idx="42">
                  <c:v>I</c:v>
                </c:pt>
                <c:pt idx="44">
                  <c:v>L</c:v>
                </c:pt>
                <c:pt idx="45">
                  <c:v>F</c:v>
                </c:pt>
                <c:pt idx="46">
                  <c:v>I</c:v>
                </c:pt>
                <c:pt idx="48">
                  <c:v>L</c:v>
                </c:pt>
                <c:pt idx="49">
                  <c:v>F</c:v>
                </c:pt>
                <c:pt idx="50">
                  <c:v>I</c:v>
                </c:pt>
              </c:strCache>
            </c:strRef>
          </c:cat>
          <c:val>
            <c:numRef>
              <c:f>(Hoja2!$AG$31:$CA$31,Hoja2!$CG$31:$CJ$31)</c:f>
              <c:numCache>
                <c:formatCode>0.00000</c:formatCode>
                <c:ptCount val="51"/>
                <c:pt idx="0">
                  <c:v>0.15945237614515501</c:v>
                </c:pt>
                <c:pt idx="1">
                  <c:v>6.3960532301445633E-2</c:v>
                </c:pt>
                <c:pt idx="2">
                  <c:v>4.3595982903256322E-2</c:v>
                </c:pt>
                <c:pt idx="4">
                  <c:v>0.43113748389615447</c:v>
                </c:pt>
                <c:pt idx="5">
                  <c:v>7.2411689542243807E-2</c:v>
                </c:pt>
                <c:pt idx="6">
                  <c:v>4.0048810275062345E-2</c:v>
                </c:pt>
                <c:pt idx="8">
                  <c:v>0.42429242110943188</c:v>
                </c:pt>
                <c:pt idx="9">
                  <c:v>0.19341335518826208</c:v>
                </c:pt>
                <c:pt idx="10">
                  <c:v>0.19187866624289837</c:v>
                </c:pt>
                <c:pt idx="12">
                  <c:v>0.39543468980646712</c:v>
                </c:pt>
                <c:pt idx="13">
                  <c:v>2.2718316020352406E-2</c:v>
                </c:pt>
                <c:pt idx="14">
                  <c:v>2.1914427427248799E-2</c:v>
                </c:pt>
                <c:pt idx="16">
                  <c:v>0.33090527086048988</c:v>
                </c:pt>
                <c:pt idx="17">
                  <c:v>0.21555644146908423</c:v>
                </c:pt>
                <c:pt idx="18">
                  <c:v>0.12393163349808209</c:v>
                </c:pt>
                <c:pt idx="20">
                  <c:v>0.37186054735810248</c:v>
                </c:pt>
                <c:pt idx="21">
                  <c:v>0.28303779121935091</c:v>
                </c:pt>
                <c:pt idx="22">
                  <c:v>0.13445325928674071</c:v>
                </c:pt>
                <c:pt idx="24">
                  <c:v>0.66300013159158655</c:v>
                </c:pt>
                <c:pt idx="25">
                  <c:v>0.16066040512661611</c:v>
                </c:pt>
                <c:pt idx="26">
                  <c:v>9.3518639556287267E-2</c:v>
                </c:pt>
                <c:pt idx="28">
                  <c:v>0.53330073669156364</c:v>
                </c:pt>
                <c:pt idx="29">
                  <c:v>0.4741272061476654</c:v>
                </c:pt>
                <c:pt idx="30">
                  <c:v>0.30730731145015378</c:v>
                </c:pt>
                <c:pt idx="32">
                  <c:v>0.79068796357043281</c:v>
                </c:pt>
                <c:pt idx="33">
                  <c:v>0.46658324960433961</c:v>
                </c:pt>
                <c:pt idx="34">
                  <c:v>0.455256374808445</c:v>
                </c:pt>
                <c:pt idx="36">
                  <c:v>0.49531696036969891</c:v>
                </c:pt>
                <c:pt idx="37">
                  <c:v>0.2412326296484229</c:v>
                </c:pt>
                <c:pt idx="38">
                  <c:v>8.1564423002994102E-2</c:v>
                </c:pt>
                <c:pt idx="40">
                  <c:v>0.50835708832828042</c:v>
                </c:pt>
                <c:pt idx="41">
                  <c:v>0.35529008226472031</c:v>
                </c:pt>
                <c:pt idx="42">
                  <c:v>0.21626927840859417</c:v>
                </c:pt>
                <c:pt idx="44">
                  <c:v>0.82355586605190001</c:v>
                </c:pt>
                <c:pt idx="45">
                  <c:v>0.57264207973963099</c:v>
                </c:pt>
                <c:pt idx="46">
                  <c:v>0.49488760874026688</c:v>
                </c:pt>
                <c:pt idx="48">
                  <c:v>0.4979152164333443</c:v>
                </c:pt>
                <c:pt idx="49">
                  <c:v>0.27096205262234208</c:v>
                </c:pt>
                <c:pt idx="50">
                  <c:v>0.19161738708625201</c:v>
                </c:pt>
              </c:numCache>
            </c:numRef>
          </c:val>
        </c:ser>
        <c:ser>
          <c:idx val="4"/>
          <c:order val="3"/>
          <c:tx>
            <c:strRef>
              <c:f>Hoja2!$A$32</c:f>
              <c:strCache>
                <c:ptCount val="1"/>
                <c:pt idx="0">
                  <c:v>Abort Recovery</c:v>
                </c:pt>
              </c:strCache>
            </c:strRef>
          </c:tx>
          <c:spPr>
            <a:pattFill prst="wdUpDiag">
              <a:fgClr>
                <a:schemeClr val="bg2">
                  <a:lumMod val="10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c:spPr>
          <c:cat>
            <c:strRef>
              <c:f>(Hoja2!$C$1:$F$1,Hoja2!$C$1:$F$1,Hoja2!$C$1:$F$1,Hoja2!$C$1:$F$1,Hoja2!$C$1:$F$1,Hoja2!$C$1:$F$1,Hoja2!$C$1:$F$1,Hoja2!$C$1:$F$1,Hoja2!$C$1:$F$1,Hoja2!$C$1:$F$1,Hoja2!$C$1:$F$1,Hoja2!$C$1:$F$1,Hoja2!$C$1:$F$1)</c:f>
              <c:strCache>
                <c:ptCount val="51"/>
                <c:pt idx="0">
                  <c:v>L</c:v>
                </c:pt>
                <c:pt idx="1">
                  <c:v>F</c:v>
                </c:pt>
                <c:pt idx="2">
                  <c:v>I</c:v>
                </c:pt>
                <c:pt idx="4">
                  <c:v>L</c:v>
                </c:pt>
                <c:pt idx="5">
                  <c:v>F</c:v>
                </c:pt>
                <c:pt idx="6">
                  <c:v>I</c:v>
                </c:pt>
                <c:pt idx="8">
                  <c:v>L</c:v>
                </c:pt>
                <c:pt idx="9">
                  <c:v>F</c:v>
                </c:pt>
                <c:pt idx="10">
                  <c:v>I</c:v>
                </c:pt>
                <c:pt idx="12">
                  <c:v>L</c:v>
                </c:pt>
                <c:pt idx="13">
                  <c:v>F</c:v>
                </c:pt>
                <c:pt idx="14">
                  <c:v>I</c:v>
                </c:pt>
                <c:pt idx="16">
                  <c:v>L</c:v>
                </c:pt>
                <c:pt idx="17">
                  <c:v>F</c:v>
                </c:pt>
                <c:pt idx="18">
                  <c:v>I</c:v>
                </c:pt>
                <c:pt idx="20">
                  <c:v>L</c:v>
                </c:pt>
                <c:pt idx="21">
                  <c:v>F</c:v>
                </c:pt>
                <c:pt idx="22">
                  <c:v>I</c:v>
                </c:pt>
                <c:pt idx="24">
                  <c:v>L</c:v>
                </c:pt>
                <c:pt idx="25">
                  <c:v>F</c:v>
                </c:pt>
                <c:pt idx="26">
                  <c:v>I</c:v>
                </c:pt>
                <c:pt idx="28">
                  <c:v>L</c:v>
                </c:pt>
                <c:pt idx="29">
                  <c:v>F</c:v>
                </c:pt>
                <c:pt idx="30">
                  <c:v>I</c:v>
                </c:pt>
                <c:pt idx="32">
                  <c:v>L</c:v>
                </c:pt>
                <c:pt idx="33">
                  <c:v>F</c:v>
                </c:pt>
                <c:pt idx="34">
                  <c:v>I</c:v>
                </c:pt>
                <c:pt idx="36">
                  <c:v>L</c:v>
                </c:pt>
                <c:pt idx="37">
                  <c:v>F</c:v>
                </c:pt>
                <c:pt idx="38">
                  <c:v>I</c:v>
                </c:pt>
                <c:pt idx="40">
                  <c:v>L</c:v>
                </c:pt>
                <c:pt idx="41">
                  <c:v>F</c:v>
                </c:pt>
                <c:pt idx="42">
                  <c:v>I</c:v>
                </c:pt>
                <c:pt idx="44">
                  <c:v>L</c:v>
                </c:pt>
                <c:pt idx="45">
                  <c:v>F</c:v>
                </c:pt>
                <c:pt idx="46">
                  <c:v>I</c:v>
                </c:pt>
                <c:pt idx="48">
                  <c:v>L</c:v>
                </c:pt>
                <c:pt idx="49">
                  <c:v>F</c:v>
                </c:pt>
                <c:pt idx="50">
                  <c:v>I</c:v>
                </c:pt>
              </c:strCache>
            </c:strRef>
          </c:cat>
          <c:val>
            <c:numRef>
              <c:f>(Hoja2!$AG$32:$CA$32,Hoja2!$CG$32:$CJ$32)</c:f>
              <c:numCache>
                <c:formatCode>0.00000</c:formatCode>
                <c:ptCount val="51"/>
                <c:pt idx="0">
                  <c:v>1.5987699284648913E-2</c:v>
                </c:pt>
                <c:pt idx="1">
                  <c:v>1.9200653598878075E-4</c:v>
                </c:pt>
                <c:pt idx="2">
                  <c:v>0</c:v>
                </c:pt>
                <c:pt idx="4">
                  <c:v>0.13278611291090434</c:v>
                </c:pt>
                <c:pt idx="5">
                  <c:v>4.3812762256389905E-5</c:v>
                </c:pt>
                <c:pt idx="6">
                  <c:v>5.7253864480357953E-5</c:v>
                </c:pt>
                <c:pt idx="8">
                  <c:v>5.6012081320559286E-2</c:v>
                </c:pt>
                <c:pt idx="9">
                  <c:v>6.6140866156613189E-4</c:v>
                </c:pt>
                <c:pt idx="10">
                  <c:v>0</c:v>
                </c:pt>
                <c:pt idx="12">
                  <c:v>2.6479714517041859E-2</c:v>
                </c:pt>
                <c:pt idx="13">
                  <c:v>1.3414761698863622E-4</c:v>
                </c:pt>
                <c:pt idx="14">
                  <c:v>1.5394387518819173E-5</c:v>
                </c:pt>
                <c:pt idx="16">
                  <c:v>5.3434508991657505E-2</c:v>
                </c:pt>
                <c:pt idx="17">
                  <c:v>6.1487251821506521E-3</c:v>
                </c:pt>
                <c:pt idx="18">
                  <c:v>1.1092711878811463E-4</c:v>
                </c:pt>
                <c:pt idx="20">
                  <c:v>9.303486158228293E-3</c:v>
                </c:pt>
                <c:pt idx="21">
                  <c:v>9.296414937490529E-3</c:v>
                </c:pt>
                <c:pt idx="22">
                  <c:v>0</c:v>
                </c:pt>
                <c:pt idx="24">
                  <c:v>9.2145272527542524E-2</c:v>
                </c:pt>
                <c:pt idx="25">
                  <c:v>1.4097568251815195E-3</c:v>
                </c:pt>
                <c:pt idx="26">
                  <c:v>8.5744415500883751E-5</c:v>
                </c:pt>
                <c:pt idx="28">
                  <c:v>5.9547414741688266E-2</c:v>
                </c:pt>
                <c:pt idx="29">
                  <c:v>4.1895598558121902E-2</c:v>
                </c:pt>
                <c:pt idx="30">
                  <c:v>0</c:v>
                </c:pt>
                <c:pt idx="32">
                  <c:v>5.2063017056788528E-2</c:v>
                </c:pt>
                <c:pt idx="33">
                  <c:v>2.7574340076137556E-3</c:v>
                </c:pt>
                <c:pt idx="34">
                  <c:v>0</c:v>
                </c:pt>
                <c:pt idx="36">
                  <c:v>0.22057549238647062</c:v>
                </c:pt>
                <c:pt idx="37">
                  <c:v>6.9515833005029004E-2</c:v>
                </c:pt>
                <c:pt idx="38">
                  <c:v>0</c:v>
                </c:pt>
                <c:pt idx="40">
                  <c:v>0.14227050256306514</c:v>
                </c:pt>
                <c:pt idx="41">
                  <c:v>2.2216709854549689E-2</c:v>
                </c:pt>
                <c:pt idx="42">
                  <c:v>0</c:v>
                </c:pt>
                <c:pt idx="44">
                  <c:v>7.5856844725956758E-3</c:v>
                </c:pt>
                <c:pt idx="45">
                  <c:v>3.6324072755009795E-3</c:v>
                </c:pt>
                <c:pt idx="46">
                  <c:v>0</c:v>
                </c:pt>
                <c:pt idx="48">
                  <c:v>6.6299447267343201E-2</c:v>
                </c:pt>
                <c:pt idx="49">
                  <c:v>1.5064521043349037E-2</c:v>
                </c:pt>
                <c:pt idx="50">
                  <c:v>2.2443315524014802E-5</c:v>
                </c:pt>
              </c:numCache>
            </c:numRef>
          </c:val>
        </c:ser>
        <c:gapWidth val="0"/>
        <c:overlap val="100"/>
        <c:axId val="152125824"/>
        <c:axId val="152127360"/>
      </c:barChart>
      <c:catAx>
        <c:axId val="152125824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152127360"/>
        <c:crosses val="autoZero"/>
        <c:auto val="1"/>
        <c:lblAlgn val="ctr"/>
        <c:lblOffset val="100"/>
        <c:tickLblSkip val="1"/>
        <c:tickMarkSkip val="1"/>
      </c:catAx>
      <c:valAx>
        <c:axId val="152127360"/>
        <c:scaling>
          <c:orientation val="minMax"/>
          <c:max val="1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+mj-lt"/>
                  </a:defRPr>
                </a:pPr>
                <a:r>
                  <a:rPr lang="en-US" sz="1200" dirty="0">
                    <a:latin typeface="+mj-lt"/>
                  </a:rPr>
                  <a:t>Normalized Time</a:t>
                </a:r>
              </a:p>
            </c:rich>
          </c:tx>
          <c:layout>
            <c:manualLayout>
              <c:xMode val="edge"/>
              <c:yMode val="edge"/>
              <c:x val="1.3049368425069647E-2"/>
              <c:y val="0.29782665753737392"/>
            </c:manualLayout>
          </c:layout>
        </c:title>
        <c:numFmt formatCode="General" sourceLinked="0"/>
        <c:tickLblPos val="low"/>
        <c:txPr>
          <a:bodyPr rot="0" vert="horz"/>
          <a:lstStyle/>
          <a:p>
            <a:pPr>
              <a:defRPr sz="1100"/>
            </a:pPr>
            <a:endParaRPr lang="en-US"/>
          </a:p>
        </c:txPr>
        <c:crossAx val="152125824"/>
        <c:crosses val="autoZero"/>
        <c:crossBetween val="between"/>
        <c:majorUnit val="0.1"/>
      </c:valAx>
      <c:spPr>
        <a:noFill/>
      </c:spPr>
    </c:plotArea>
    <c:plotVisOnly val="1"/>
    <c:dispBlanksAs val="gap"/>
  </c:chart>
  <c:spPr>
    <a:noFill/>
    <a:ln>
      <a:noFill/>
    </a:ln>
  </c:spPr>
  <c:txPr>
    <a:bodyPr/>
    <a:lstStyle/>
    <a:p>
      <a:pPr>
        <a:defRPr>
          <a:latin typeface="+mj-lt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1952453311757102"/>
          <c:y val="4.2176895394053567E-2"/>
          <c:w val="0.83532190055190469"/>
          <c:h val="0.70114966472778661"/>
        </c:manualLayout>
      </c:layout>
      <c:barChart>
        <c:barDir val="col"/>
        <c:grouping val="clustered"/>
        <c:ser>
          <c:idx val="0"/>
          <c:order val="0"/>
          <c:tx>
            <c:strRef>
              <c:f>Hoja2!$A$44</c:f>
              <c:strCache>
                <c:ptCount val="1"/>
                <c:pt idx="0">
                  <c:v>Time spent in the Commit Phase</c:v>
                </c:pt>
              </c:strCache>
            </c:strRef>
          </c:tx>
          <c:spPr>
            <a:solidFill>
              <a:srgbClr val="C0C0C0"/>
            </a:solidFill>
            <a:ln>
              <a:solidFill>
                <a:srgbClr val="000000"/>
              </a:solidFill>
              <a:prstDash val="solid"/>
            </a:ln>
          </c:spPr>
          <c:cat>
            <c:strRef>
              <c:f>Hoja1!$B$17:$T$17</c:f>
              <c:strCache>
                <c:ptCount val="19"/>
                <c:pt idx="0">
                  <c:v>Barnes</c:v>
                </c:pt>
                <c:pt idx="1">
                  <c:v>Kmeans-L</c:v>
                </c:pt>
                <c:pt idx="2">
                  <c:v>Kmeans-H</c:v>
                </c:pt>
                <c:pt idx="3">
                  <c:v>List-S</c:v>
                </c:pt>
                <c:pt idx="4">
                  <c:v>Raytrace</c:v>
                </c:pt>
                <c:pt idx="5">
                  <c:v>Ssca2</c:v>
                </c:pt>
                <c:pt idx="6">
                  <c:v>Bayes</c:v>
                </c:pt>
                <c:pt idx="7">
                  <c:v>Btree-V</c:v>
                </c:pt>
                <c:pt idx="8">
                  <c:v>Genome</c:v>
                </c:pt>
                <c:pt idx="9">
                  <c:v>Hash-R</c:v>
                </c:pt>
                <c:pt idx="10">
                  <c:v>Intruder</c:v>
                </c:pt>
                <c:pt idx="11">
                  <c:v>List-L</c:v>
                </c:pt>
                <c:pt idx="12">
                  <c:v>Yada</c:v>
                </c:pt>
                <c:pt idx="13">
                  <c:v>Btree-F</c:v>
                </c:pt>
                <c:pt idx="14">
                  <c:v>Hash-W</c:v>
                </c:pt>
                <c:pt idx="15">
                  <c:v>Labyrinth</c:v>
                </c:pt>
                <c:pt idx="16">
                  <c:v>Vacation-L</c:v>
                </c:pt>
                <c:pt idx="17">
                  <c:v>Vacation-H</c:v>
                </c:pt>
                <c:pt idx="18">
                  <c:v>Mean</c:v>
                </c:pt>
              </c:strCache>
            </c:strRef>
          </c:cat>
          <c:val>
            <c:numRef>
              <c:f>Hoja2!$B$44:$T$44</c:f>
              <c:numCache>
                <c:formatCode>General</c:formatCode>
                <c:ptCount val="19"/>
                <c:pt idx="0">
                  <c:v>4.0450557230165698</c:v>
                </c:pt>
                <c:pt idx="1">
                  <c:v>0.96342311914693957</c:v>
                </c:pt>
                <c:pt idx="2">
                  <c:v>2.0339286014497397</c:v>
                </c:pt>
                <c:pt idx="3">
                  <c:v>7.6798427703842114</c:v>
                </c:pt>
                <c:pt idx="4">
                  <c:v>0.94474924993107523</c:v>
                </c:pt>
                <c:pt idx="5">
                  <c:v>22.547064417546135</c:v>
                </c:pt>
                <c:pt idx="6">
                  <c:v>1.4646303116246298E-2</c:v>
                </c:pt>
                <c:pt idx="7">
                  <c:v>0.10801004405245022</c:v>
                </c:pt>
                <c:pt idx="8">
                  <c:v>5.5260501783737555</c:v>
                </c:pt>
                <c:pt idx="9">
                  <c:v>6.412739764142851E-2</c:v>
                </c:pt>
                <c:pt idx="10">
                  <c:v>0.27172262552239701</c:v>
                </c:pt>
                <c:pt idx="11">
                  <c:v>0.29962740920071462</c:v>
                </c:pt>
                <c:pt idx="12">
                  <c:v>0.131353841260136</c:v>
                </c:pt>
                <c:pt idx="13">
                  <c:v>2.5401569269411599</c:v>
                </c:pt>
                <c:pt idx="14">
                  <c:v>4.2154835832224714E-2</c:v>
                </c:pt>
                <c:pt idx="15">
                  <c:v>0.52295989693843781</c:v>
                </c:pt>
                <c:pt idx="16">
                  <c:v>2.4534021950227967</c:v>
                </c:pt>
                <c:pt idx="17">
                  <c:v>0.12078296484661746</c:v>
                </c:pt>
                <c:pt idx="18" formatCode="[$-409]0.00">
                  <c:v>2.5166988698921786</c:v>
                </c:pt>
              </c:numCache>
            </c:numRef>
          </c:val>
        </c:ser>
        <c:gapWidth val="100"/>
        <c:axId val="152094976"/>
        <c:axId val="152093056"/>
      </c:barChart>
      <c:valAx>
        <c:axId val="152093056"/>
        <c:scaling>
          <c:orientation val="minMax"/>
          <c:max val="25"/>
        </c:scaling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Time in commit</a:t>
                </a:r>
                <a:r>
                  <a:rPr lang="en-US" sz="1400" baseline="0"/>
                  <a:t>  phase (%)</a:t>
                </a:r>
                <a:endParaRPr lang="en-US" sz="1400"/>
              </a:p>
            </c:rich>
          </c:tx>
          <c:layout/>
        </c:title>
        <c:numFmt formatCode="0" sourceLinked="0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latin typeface="Nice" pitchFamily="48"/>
              </a:defRPr>
            </a:pPr>
            <a:endParaRPr lang="en-US"/>
          </a:p>
        </c:txPr>
        <c:crossAx val="152094976"/>
        <c:crosses val="autoZero"/>
        <c:crossBetween val="between"/>
        <c:majorUnit val="5"/>
        <c:minorUnit val="5"/>
      </c:valAx>
      <c:catAx>
        <c:axId val="1520949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Benchmarks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>
                <a:latin typeface="Nice" pitchFamily="48"/>
              </a:defRPr>
            </a:pPr>
            <a:endParaRPr lang="en-US"/>
          </a:p>
        </c:txPr>
        <c:crossAx val="152093056"/>
        <c:crosses val="autoZero"/>
        <c:auto val="1"/>
        <c:lblAlgn val="ctr"/>
        <c:lblOffset val="100"/>
      </c:cat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solidFill>
        <a:schemeClr val="accent6">
          <a:lumMod val="50000"/>
        </a:schemeClr>
      </a:solidFill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Hoja2!$A$20</c:f>
              <c:strCache>
                <c:ptCount val="1"/>
                <c:pt idx="0">
                  <c:v>Time in Overflowing Transactions (%)</c:v>
                </c:pt>
              </c:strCache>
            </c:strRef>
          </c:tx>
          <c:spPr>
            <a:solidFill>
              <a:srgbClr val="C0C0C0"/>
            </a:solidFill>
            <a:ln w="9528">
              <a:solidFill>
                <a:srgbClr val="000000"/>
              </a:solidFill>
              <a:prstDash val="solid"/>
              <a:round/>
            </a:ln>
          </c:spPr>
          <c:cat>
            <c:strRef>
              <c:f>Hoja2!$B$18:$T$18</c:f>
              <c:strCache>
                <c:ptCount val="19"/>
                <c:pt idx="0">
                  <c:v>Barnes</c:v>
                </c:pt>
                <c:pt idx="1">
                  <c:v>Kmeans-L</c:v>
                </c:pt>
                <c:pt idx="2">
                  <c:v>Kmeans-H</c:v>
                </c:pt>
                <c:pt idx="3">
                  <c:v>List-S</c:v>
                </c:pt>
                <c:pt idx="4">
                  <c:v>Raytrace</c:v>
                </c:pt>
                <c:pt idx="5">
                  <c:v>Ssca2</c:v>
                </c:pt>
                <c:pt idx="6">
                  <c:v>Bayes</c:v>
                </c:pt>
                <c:pt idx="7">
                  <c:v>Btree-V</c:v>
                </c:pt>
                <c:pt idx="8">
                  <c:v>Genome</c:v>
                </c:pt>
                <c:pt idx="9">
                  <c:v>Hash-R</c:v>
                </c:pt>
                <c:pt idx="10">
                  <c:v>Intruder</c:v>
                </c:pt>
                <c:pt idx="11">
                  <c:v>List-L</c:v>
                </c:pt>
                <c:pt idx="12">
                  <c:v>Yada</c:v>
                </c:pt>
                <c:pt idx="13">
                  <c:v>Btree-F</c:v>
                </c:pt>
                <c:pt idx="14">
                  <c:v>Hash-W</c:v>
                </c:pt>
                <c:pt idx="15">
                  <c:v>Labyrinth</c:v>
                </c:pt>
                <c:pt idx="16">
                  <c:v>Vacation-L</c:v>
                </c:pt>
                <c:pt idx="17">
                  <c:v>Vacation-H</c:v>
                </c:pt>
                <c:pt idx="18">
                  <c:v>Mean</c:v>
                </c:pt>
              </c:strCache>
            </c:strRef>
          </c:cat>
          <c:val>
            <c:numRef>
              <c:f>Hoja2!$B$20:$T$20</c:f>
              <c:numCache>
                <c:formatCode>General</c:formatCode>
                <c:ptCount val="19"/>
                <c:pt idx="0">
                  <c:v>7.57480601936326</c:v>
                </c:pt>
                <c:pt idx="1">
                  <c:v>0</c:v>
                </c:pt>
                <c:pt idx="2">
                  <c:v>0.34815947027078797</c:v>
                </c:pt>
                <c:pt idx="3">
                  <c:v>1.1861122691660615</c:v>
                </c:pt>
                <c:pt idx="4">
                  <c:v>2.7866514329721831E-3</c:v>
                </c:pt>
                <c:pt idx="5">
                  <c:v>1.0226941393200899</c:v>
                </c:pt>
                <c:pt idx="6">
                  <c:v>96.546684768294696</c:v>
                </c:pt>
                <c:pt idx="7">
                  <c:v>68.115574861400148</c:v>
                </c:pt>
                <c:pt idx="8">
                  <c:v>8.1647471985335507</c:v>
                </c:pt>
                <c:pt idx="9">
                  <c:v>62.989459535443977</c:v>
                </c:pt>
                <c:pt idx="10">
                  <c:v>4.8505963683970368</c:v>
                </c:pt>
                <c:pt idx="11">
                  <c:v>59.912476662471697</c:v>
                </c:pt>
                <c:pt idx="12">
                  <c:v>92.994197328475394</c:v>
                </c:pt>
                <c:pt idx="13">
                  <c:v>3.4798769513053198</c:v>
                </c:pt>
                <c:pt idx="14">
                  <c:v>84.729948965398506</c:v>
                </c:pt>
                <c:pt idx="15">
                  <c:v>98.847886666066699</c:v>
                </c:pt>
                <c:pt idx="16">
                  <c:v>10.622193473190398</c:v>
                </c:pt>
                <c:pt idx="17">
                  <c:v>13.1994656181341</c:v>
                </c:pt>
                <c:pt idx="18">
                  <c:v>33.722936718183696</c:v>
                </c:pt>
              </c:numCache>
            </c:numRef>
          </c:val>
        </c:ser>
        <c:gapWidth val="100"/>
        <c:axId val="157258496"/>
        <c:axId val="157239936"/>
      </c:barChart>
      <c:valAx>
        <c:axId val="157239936"/>
        <c:scaling>
          <c:orientation val="minMax"/>
          <c:max val="100"/>
        </c:scaling>
        <c:axPos val="l"/>
        <c:majorGridlines>
          <c:spPr>
            <a:ln w="9528">
              <a:solidFill>
                <a:srgbClr val="B3B3B3"/>
              </a:solidFill>
              <a:prstDash val="solid"/>
              <a:round/>
            </a:ln>
          </c:spPr>
        </c:majorGridlines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/>
                  <a:t>Time in overflowing</a:t>
                </a:r>
                <a:r>
                  <a:rPr lang="en-US" sz="1400" baseline="0"/>
                  <a:t> Tx (%)</a:t>
                </a:r>
                <a:endParaRPr lang="en-US" sz="1400"/>
              </a:p>
            </c:rich>
          </c:tx>
          <c:layout/>
        </c:title>
        <c:numFmt formatCode="0" sourceLinked="0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Nice" pitchFamily="48"/>
              </a:defRPr>
            </a:pPr>
            <a:endParaRPr lang="en-US"/>
          </a:p>
        </c:txPr>
        <c:crossAx val="157258496"/>
        <c:crosses val="autoZero"/>
        <c:crossBetween val="between"/>
        <c:majorUnit val="10"/>
        <c:minorUnit val="10"/>
      </c:valAx>
      <c:catAx>
        <c:axId val="1572584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Benchmarks</a:t>
                </a:r>
              </a:p>
            </c:rich>
          </c:tx>
          <c:layout/>
        </c:title>
        <c:majorTickMark val="none"/>
        <c:tickLblPos val="nextTo"/>
        <c:spPr>
          <a:noFill/>
          <a:ln w="9528">
            <a:solidFill>
              <a:srgbClr val="B3B3B3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0000"/>
                </a:solidFill>
                <a:latin typeface="Nice" pitchFamily="48"/>
              </a:defRPr>
            </a:pPr>
            <a:endParaRPr lang="en-US"/>
          </a:p>
        </c:txPr>
        <c:crossAx val="157239936"/>
        <c:crosses val="autoZero"/>
        <c:auto val="1"/>
        <c:lblAlgn val="ctr"/>
        <c:lblOffset val="100"/>
      </c:catAx>
      <c:spPr>
        <a:noFill/>
        <a:ln w="9528">
          <a:solidFill>
            <a:srgbClr val="B3B3B3"/>
          </a:solidFill>
          <a:prstDash val="solid"/>
          <a:round/>
        </a:ln>
      </c:spPr>
    </c:plotArea>
    <c:plotVisOnly val="1"/>
    <c:dispBlanksAs val="gap"/>
  </c:chart>
  <c:spPr>
    <a:solidFill>
      <a:srgbClr val="FFFFFF"/>
    </a:solidFill>
    <a:ln>
      <a:solidFill>
        <a:schemeClr val="accent6">
          <a:lumMod val="75000"/>
        </a:schemeClr>
      </a:solidFill>
    </a:ln>
  </c:spPr>
  <c:txPr>
    <a:bodyPr lIns="0" tIns="0" rIns="0" bIns="0"/>
    <a:lstStyle/>
    <a:p>
      <a:pPr marL="0" marR="0" indent="0" algn="ctr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>
        <c:manualLayout>
          <c:layoutTarget val="inner"/>
          <c:xMode val="edge"/>
          <c:yMode val="edge"/>
          <c:x val="0.12674854505392918"/>
          <c:y val="4.340158202480527E-2"/>
          <c:w val="0.84160940709782606"/>
          <c:h val="0.73014215221292755"/>
        </c:manualLayout>
      </c:layout>
      <c:barChart>
        <c:barDir val="col"/>
        <c:grouping val="stacked"/>
        <c:ser>
          <c:idx val="0"/>
          <c:order val="0"/>
          <c:tx>
            <c:strRef>
              <c:f>Hoja1!$A$2</c:f>
              <c:strCache>
                <c:ptCount val="1"/>
                <c:pt idx="0">
                  <c:v>Non-Tx 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cat>
            <c:strRef>
              <c:f>(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$1)</c:f>
              <c:strCache>
                <c:ptCount val="47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4">
                  <c:v>D</c:v>
                </c:pt>
                <c:pt idx="5">
                  <c:v>F</c:v>
                </c:pt>
                <c:pt idx="6">
                  <c:v>L</c:v>
                </c:pt>
                <c:pt idx="8">
                  <c:v>D</c:v>
                </c:pt>
                <c:pt idx="9">
                  <c:v>F</c:v>
                </c:pt>
                <c:pt idx="10">
                  <c:v>L</c:v>
                </c:pt>
                <c:pt idx="12">
                  <c:v>D</c:v>
                </c:pt>
                <c:pt idx="13">
                  <c:v>F</c:v>
                </c:pt>
                <c:pt idx="14">
                  <c:v>L</c:v>
                </c:pt>
                <c:pt idx="16">
                  <c:v>D</c:v>
                </c:pt>
                <c:pt idx="17">
                  <c:v>F</c:v>
                </c:pt>
                <c:pt idx="18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4">
                  <c:v>D</c:v>
                </c:pt>
                <c:pt idx="25">
                  <c:v>F</c:v>
                </c:pt>
                <c:pt idx="26">
                  <c:v>L</c:v>
                </c:pt>
                <c:pt idx="28">
                  <c:v>D</c:v>
                </c:pt>
                <c:pt idx="29">
                  <c:v>F</c:v>
                </c:pt>
                <c:pt idx="30">
                  <c:v>L</c:v>
                </c:pt>
                <c:pt idx="32">
                  <c:v>D</c:v>
                </c:pt>
                <c:pt idx="33">
                  <c:v>F</c:v>
                </c:pt>
                <c:pt idx="34">
                  <c:v>L</c:v>
                </c:pt>
                <c:pt idx="36">
                  <c:v>D</c:v>
                </c:pt>
                <c:pt idx="37">
                  <c:v>F</c:v>
                </c:pt>
                <c:pt idx="38">
                  <c:v>L</c:v>
                </c:pt>
                <c:pt idx="40">
                  <c:v>D</c:v>
                </c:pt>
                <c:pt idx="41">
                  <c:v>F</c:v>
                </c:pt>
                <c:pt idx="42">
                  <c:v>L</c:v>
                </c:pt>
                <c:pt idx="44">
                  <c:v>D</c:v>
                </c:pt>
                <c:pt idx="45">
                  <c:v>F</c:v>
                </c:pt>
                <c:pt idx="46">
                  <c:v>L</c:v>
                </c:pt>
              </c:strCache>
            </c:strRef>
          </c:cat>
          <c:val>
            <c:numRef>
              <c:f>(Hoja1!$C$2:$AT$2,Hoja1!$CC$2:$CE$2)</c:f>
              <c:numCache>
                <c:formatCode>0.00000</c:formatCode>
                <c:ptCount val="47"/>
                <c:pt idx="0">
                  <c:v>0.17924605541168123</c:v>
                </c:pt>
                <c:pt idx="1">
                  <c:v>0.17077603683892817</c:v>
                </c:pt>
                <c:pt idx="2">
                  <c:v>0.17077603683892817</c:v>
                </c:pt>
                <c:pt idx="4">
                  <c:v>0.95295241555117283</c:v>
                </c:pt>
                <c:pt idx="5">
                  <c:v>0.95210920296970303</c:v>
                </c:pt>
                <c:pt idx="6">
                  <c:v>0.95055642056153977</c:v>
                </c:pt>
                <c:pt idx="8">
                  <c:v>0.88944289862815273</c:v>
                </c:pt>
                <c:pt idx="9">
                  <c:v>0.8894461460497155</c:v>
                </c:pt>
                <c:pt idx="10">
                  <c:v>0.88942087041167484</c:v>
                </c:pt>
                <c:pt idx="12">
                  <c:v>0.92481546071786258</c:v>
                </c:pt>
                <c:pt idx="13">
                  <c:v>0.92481546071786258</c:v>
                </c:pt>
                <c:pt idx="14">
                  <c:v>0.92481546071786258</c:v>
                </c:pt>
                <c:pt idx="16">
                  <c:v>0.64421764235658741</c:v>
                </c:pt>
                <c:pt idx="17">
                  <c:v>0.47620087128722288</c:v>
                </c:pt>
                <c:pt idx="18">
                  <c:v>0.47636497208171891</c:v>
                </c:pt>
                <c:pt idx="20">
                  <c:v>0.1293450560982819</c:v>
                </c:pt>
                <c:pt idx="21">
                  <c:v>0.16822365842046291</c:v>
                </c:pt>
                <c:pt idx="22">
                  <c:v>0.16822365842046291</c:v>
                </c:pt>
                <c:pt idx="24">
                  <c:v>0.92059310199576561</c:v>
                </c:pt>
                <c:pt idx="25">
                  <c:v>0.91595882697449649</c:v>
                </c:pt>
                <c:pt idx="26">
                  <c:v>0.91595882697449649</c:v>
                </c:pt>
                <c:pt idx="28">
                  <c:v>0.13611366821013432</c:v>
                </c:pt>
                <c:pt idx="29">
                  <c:v>0.14428678644199433</c:v>
                </c:pt>
                <c:pt idx="30">
                  <c:v>0.14180052479030889</c:v>
                </c:pt>
                <c:pt idx="32">
                  <c:v>0.49252914385417512</c:v>
                </c:pt>
                <c:pt idx="33">
                  <c:v>0.39374679231139181</c:v>
                </c:pt>
                <c:pt idx="34">
                  <c:v>0.481768714554836</c:v>
                </c:pt>
                <c:pt idx="36">
                  <c:v>0.90286355911905958</c:v>
                </c:pt>
                <c:pt idx="37">
                  <c:v>0.90363031712614661</c:v>
                </c:pt>
                <c:pt idx="38">
                  <c:v>0.88951146671015757</c:v>
                </c:pt>
                <c:pt idx="40">
                  <c:v>0.33621567374960776</c:v>
                </c:pt>
                <c:pt idx="41">
                  <c:v>0.13958662272064937</c:v>
                </c:pt>
                <c:pt idx="42">
                  <c:v>0.13261015942815718</c:v>
                </c:pt>
                <c:pt idx="44">
                  <c:v>0.59175769779022536</c:v>
                </c:pt>
                <c:pt idx="45">
                  <c:v>0.55261642925986998</c:v>
                </c:pt>
                <c:pt idx="46">
                  <c:v>0.55834610104455829</c:v>
                </c:pt>
              </c:numCache>
            </c:numRef>
          </c:val>
        </c:ser>
        <c:ser>
          <c:idx val="2"/>
          <c:order val="1"/>
          <c:tx>
            <c:strRef>
              <c:f>Hoja1!$A$3</c:f>
              <c:strCache>
                <c:ptCount val="1"/>
                <c:pt idx="0">
                  <c:v>Useful Tx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</c:spPr>
          <c:cat>
            <c:strRef>
              <c:f>(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$1)</c:f>
              <c:strCache>
                <c:ptCount val="47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4">
                  <c:v>D</c:v>
                </c:pt>
                <c:pt idx="5">
                  <c:v>F</c:v>
                </c:pt>
                <c:pt idx="6">
                  <c:v>L</c:v>
                </c:pt>
                <c:pt idx="8">
                  <c:v>D</c:v>
                </c:pt>
                <c:pt idx="9">
                  <c:v>F</c:v>
                </c:pt>
                <c:pt idx="10">
                  <c:v>L</c:v>
                </c:pt>
                <c:pt idx="12">
                  <c:v>D</c:v>
                </c:pt>
                <c:pt idx="13">
                  <c:v>F</c:v>
                </c:pt>
                <c:pt idx="14">
                  <c:v>L</c:v>
                </c:pt>
                <c:pt idx="16">
                  <c:v>D</c:v>
                </c:pt>
                <c:pt idx="17">
                  <c:v>F</c:v>
                </c:pt>
                <c:pt idx="18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4">
                  <c:v>D</c:v>
                </c:pt>
                <c:pt idx="25">
                  <c:v>F</c:v>
                </c:pt>
                <c:pt idx="26">
                  <c:v>L</c:v>
                </c:pt>
                <c:pt idx="28">
                  <c:v>D</c:v>
                </c:pt>
                <c:pt idx="29">
                  <c:v>F</c:v>
                </c:pt>
                <c:pt idx="30">
                  <c:v>L</c:v>
                </c:pt>
                <c:pt idx="32">
                  <c:v>D</c:v>
                </c:pt>
                <c:pt idx="33">
                  <c:v>F</c:v>
                </c:pt>
                <c:pt idx="34">
                  <c:v>L</c:v>
                </c:pt>
                <c:pt idx="36">
                  <c:v>D</c:v>
                </c:pt>
                <c:pt idx="37">
                  <c:v>F</c:v>
                </c:pt>
                <c:pt idx="38">
                  <c:v>L</c:v>
                </c:pt>
                <c:pt idx="40">
                  <c:v>D</c:v>
                </c:pt>
                <c:pt idx="41">
                  <c:v>F</c:v>
                </c:pt>
                <c:pt idx="42">
                  <c:v>L</c:v>
                </c:pt>
                <c:pt idx="44">
                  <c:v>D</c:v>
                </c:pt>
                <c:pt idx="45">
                  <c:v>F</c:v>
                </c:pt>
                <c:pt idx="46">
                  <c:v>L</c:v>
                </c:pt>
              </c:strCache>
            </c:strRef>
          </c:cat>
          <c:val>
            <c:numRef>
              <c:f>(Hoja1!$C$3:$AT$3,Hoja1!$CC$3:$CE$3)</c:f>
              <c:numCache>
                <c:formatCode>0.00000</c:formatCode>
                <c:ptCount val="47"/>
                <c:pt idx="0">
                  <c:v>0.51820429327489548</c:v>
                </c:pt>
                <c:pt idx="1">
                  <c:v>0.51820429327489548</c:v>
                </c:pt>
                <c:pt idx="2">
                  <c:v>0.5169300911977065</c:v>
                </c:pt>
                <c:pt idx="4">
                  <c:v>3.4889145694944036E-2</c:v>
                </c:pt>
                <c:pt idx="5">
                  <c:v>3.4169413294411248E-2</c:v>
                </c:pt>
                <c:pt idx="6">
                  <c:v>3.4231229102517441E-2</c:v>
                </c:pt>
                <c:pt idx="8">
                  <c:v>6.9064306672850198E-2</c:v>
                </c:pt>
                <c:pt idx="9">
                  <c:v>6.3637603474739554E-2</c:v>
                </c:pt>
                <c:pt idx="10">
                  <c:v>6.4825215131293315E-2</c:v>
                </c:pt>
                <c:pt idx="12">
                  <c:v>3.7029654165535275E-2</c:v>
                </c:pt>
                <c:pt idx="13">
                  <c:v>3.7029654165535275E-2</c:v>
                </c:pt>
                <c:pt idx="14">
                  <c:v>3.7029654165535275E-2</c:v>
                </c:pt>
                <c:pt idx="16">
                  <c:v>6.8250218490305437E-2</c:v>
                </c:pt>
                <c:pt idx="17">
                  <c:v>6.8922003986078104E-2</c:v>
                </c:pt>
                <c:pt idx="18">
                  <c:v>6.8250218490305437E-2</c:v>
                </c:pt>
                <c:pt idx="20">
                  <c:v>0.7479567817988737</c:v>
                </c:pt>
                <c:pt idx="21">
                  <c:v>0.73774871772919315</c:v>
                </c:pt>
                <c:pt idx="22">
                  <c:v>0.7382760823084844</c:v>
                </c:pt>
                <c:pt idx="24">
                  <c:v>1.3240130475036881E-2</c:v>
                </c:pt>
                <c:pt idx="25">
                  <c:v>1.3240130475036881E-2</c:v>
                </c:pt>
                <c:pt idx="26">
                  <c:v>1.3240130475036881E-2</c:v>
                </c:pt>
                <c:pt idx="28">
                  <c:v>0.43156876410656647</c:v>
                </c:pt>
                <c:pt idx="29">
                  <c:v>0.43156876410656647</c:v>
                </c:pt>
                <c:pt idx="30">
                  <c:v>0.40827721656080884</c:v>
                </c:pt>
                <c:pt idx="32">
                  <c:v>0.31574641913861951</c:v>
                </c:pt>
                <c:pt idx="33">
                  <c:v>0.30488269808495222</c:v>
                </c:pt>
                <c:pt idx="34">
                  <c:v>0.3220426511425859</c:v>
                </c:pt>
                <c:pt idx="36">
                  <c:v>1.63664374157254E-2</c:v>
                </c:pt>
                <c:pt idx="37">
                  <c:v>1.6383893160236005E-2</c:v>
                </c:pt>
                <c:pt idx="38">
                  <c:v>1.6464518732624823E-2</c:v>
                </c:pt>
                <c:pt idx="40">
                  <c:v>0.30200331548041132</c:v>
                </c:pt>
                <c:pt idx="41">
                  <c:v>0.29285829641808331</c:v>
                </c:pt>
                <c:pt idx="42">
                  <c:v>0.29285829641808331</c:v>
                </c:pt>
                <c:pt idx="44">
                  <c:v>0.23221086061034216</c:v>
                </c:pt>
                <c:pt idx="45">
                  <c:v>0.22896776983361128</c:v>
                </c:pt>
                <c:pt idx="46">
                  <c:v>0.22840230033863471</c:v>
                </c:pt>
              </c:numCache>
            </c:numRef>
          </c:val>
        </c:ser>
        <c:ser>
          <c:idx val="6"/>
          <c:order val="2"/>
          <c:tx>
            <c:strRef>
              <c:f>Hoja1!$A$4</c:f>
              <c:strCache>
                <c:ptCount val="1"/>
                <c:pt idx="0">
                  <c:v>Overhead Tx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strRef>
              <c:f>(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$1)</c:f>
              <c:strCache>
                <c:ptCount val="47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4">
                  <c:v>D</c:v>
                </c:pt>
                <c:pt idx="5">
                  <c:v>F</c:v>
                </c:pt>
                <c:pt idx="6">
                  <c:v>L</c:v>
                </c:pt>
                <c:pt idx="8">
                  <c:v>D</c:v>
                </c:pt>
                <c:pt idx="9">
                  <c:v>F</c:v>
                </c:pt>
                <c:pt idx="10">
                  <c:v>L</c:v>
                </c:pt>
                <c:pt idx="12">
                  <c:v>D</c:v>
                </c:pt>
                <c:pt idx="13">
                  <c:v>F</c:v>
                </c:pt>
                <c:pt idx="14">
                  <c:v>L</c:v>
                </c:pt>
                <c:pt idx="16">
                  <c:v>D</c:v>
                </c:pt>
                <c:pt idx="17">
                  <c:v>F</c:v>
                </c:pt>
                <c:pt idx="18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4">
                  <c:v>D</c:v>
                </c:pt>
                <c:pt idx="25">
                  <c:v>F</c:v>
                </c:pt>
                <c:pt idx="26">
                  <c:v>L</c:v>
                </c:pt>
                <c:pt idx="28">
                  <c:v>D</c:v>
                </c:pt>
                <c:pt idx="29">
                  <c:v>F</c:v>
                </c:pt>
                <c:pt idx="30">
                  <c:v>L</c:v>
                </c:pt>
                <c:pt idx="32">
                  <c:v>D</c:v>
                </c:pt>
                <c:pt idx="33">
                  <c:v>F</c:v>
                </c:pt>
                <c:pt idx="34">
                  <c:v>L</c:v>
                </c:pt>
                <c:pt idx="36">
                  <c:v>D</c:v>
                </c:pt>
                <c:pt idx="37">
                  <c:v>F</c:v>
                </c:pt>
                <c:pt idx="38">
                  <c:v>L</c:v>
                </c:pt>
                <c:pt idx="40">
                  <c:v>D</c:v>
                </c:pt>
                <c:pt idx="41">
                  <c:v>F</c:v>
                </c:pt>
                <c:pt idx="42">
                  <c:v>L</c:v>
                </c:pt>
                <c:pt idx="44">
                  <c:v>D</c:v>
                </c:pt>
                <c:pt idx="45">
                  <c:v>F</c:v>
                </c:pt>
                <c:pt idx="46">
                  <c:v>L</c:v>
                </c:pt>
              </c:strCache>
            </c:strRef>
          </c:cat>
          <c:val>
            <c:numRef>
              <c:f>(Hoja1!$C$4:$AT$4,Hoja1!$CC$4:$CE$4)</c:f>
              <c:numCache>
                <c:formatCode>0.00000</c:formatCode>
                <c:ptCount val="47"/>
                <c:pt idx="0">
                  <c:v>0.30254965131342432</c:v>
                </c:pt>
                <c:pt idx="1">
                  <c:v>0.32631672691095559</c:v>
                </c:pt>
                <c:pt idx="2">
                  <c:v>0.16714975237475169</c:v>
                </c:pt>
                <c:pt idx="4">
                  <c:v>1.1158438753884175E-2</c:v>
                </c:pt>
                <c:pt idx="5">
                  <c:v>1.5531665389490301E-3</c:v>
                </c:pt>
                <c:pt idx="6">
                  <c:v>1.3971567922211403E-3</c:v>
                </c:pt>
                <c:pt idx="8">
                  <c:v>2.1153508684499653E-2</c:v>
                </c:pt>
                <c:pt idx="9">
                  <c:v>1.3207491119435418E-2</c:v>
                </c:pt>
                <c:pt idx="10">
                  <c:v>1.2226187471905511E-2</c:v>
                </c:pt>
                <c:pt idx="12">
                  <c:v>2.870739261729096E-2</c:v>
                </c:pt>
                <c:pt idx="13">
                  <c:v>2.870739261729096E-2</c:v>
                </c:pt>
                <c:pt idx="14">
                  <c:v>2.870739261729096E-2</c:v>
                </c:pt>
                <c:pt idx="16">
                  <c:v>7.1529960571242654E-2</c:v>
                </c:pt>
                <c:pt idx="17">
                  <c:v>2.4727672719212731E-4</c:v>
                </c:pt>
                <c:pt idx="18">
                  <c:v>2.7369838760566778E-4</c:v>
                </c:pt>
                <c:pt idx="20">
                  <c:v>9.8164140152616916E-2</c:v>
                </c:pt>
                <c:pt idx="21">
                  <c:v>7.8229597494133413E-3</c:v>
                </c:pt>
                <c:pt idx="22">
                  <c:v>6.8934017097664014E-3</c:v>
                </c:pt>
                <c:pt idx="24">
                  <c:v>2.5716210299031088E-2</c:v>
                </c:pt>
                <c:pt idx="25">
                  <c:v>3.557791794807328E-2</c:v>
                </c:pt>
                <c:pt idx="26">
                  <c:v>2.9296567641830484E-2</c:v>
                </c:pt>
                <c:pt idx="28">
                  <c:v>0.40691599841388792</c:v>
                </c:pt>
                <c:pt idx="29">
                  <c:v>1.187979273793967</c:v>
                </c:pt>
                <c:pt idx="30">
                  <c:v>0.42490518100819685</c:v>
                </c:pt>
                <c:pt idx="32">
                  <c:v>0.13646393522346859</c:v>
                </c:pt>
                <c:pt idx="33">
                  <c:v>0.19530334804819274</c:v>
                </c:pt>
                <c:pt idx="34">
                  <c:v>0.12118209090603944</c:v>
                </c:pt>
                <c:pt idx="36">
                  <c:v>3.9715757613728014E-3</c:v>
                </c:pt>
                <c:pt idx="37">
                  <c:v>2.4804589550455488E-3</c:v>
                </c:pt>
                <c:pt idx="38">
                  <c:v>2.6135531571586192E-3</c:v>
                </c:pt>
                <c:pt idx="40">
                  <c:v>0.28568615221639854</c:v>
                </c:pt>
                <c:pt idx="41">
                  <c:v>0.23104825703175022</c:v>
                </c:pt>
                <c:pt idx="42">
                  <c:v>0.12023967645413206</c:v>
                </c:pt>
                <c:pt idx="44">
                  <c:v>0.12561285989447579</c:v>
                </c:pt>
                <c:pt idx="45">
                  <c:v>0.18456336467339177</c:v>
                </c:pt>
                <c:pt idx="46">
                  <c:v>8.3160450692873727E-2</c:v>
                </c:pt>
              </c:numCache>
            </c:numRef>
          </c:val>
        </c:ser>
        <c:ser>
          <c:idx val="7"/>
          <c:order val="3"/>
          <c:tx>
            <c:strRef>
              <c:f>Hoja1!$A$5</c:f>
              <c:strCache>
                <c:ptCount val="1"/>
                <c:pt idx="0">
                  <c:v>Commit</c:v>
                </c:pt>
              </c:strCache>
            </c:strRef>
          </c:tx>
          <c:spPr>
            <a:pattFill prst="lgCheck">
              <a:fgClr>
                <a:schemeClr val="accent5">
                  <a:lumMod val="50000"/>
                </a:schemeClr>
              </a:fgClr>
              <a:bgClr>
                <a:schemeClr val="accent5">
                  <a:lumMod val="20000"/>
                  <a:lumOff val="80000"/>
                </a:schemeClr>
              </a:bgClr>
            </a:pattFill>
          </c:spPr>
          <c:cat>
            <c:strRef>
              <c:f>(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,Hoja1!$BY$1:$CA$1,Hoja1!$BW$1)</c:f>
              <c:strCache>
                <c:ptCount val="47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4">
                  <c:v>D</c:v>
                </c:pt>
                <c:pt idx="5">
                  <c:v>F</c:v>
                </c:pt>
                <c:pt idx="6">
                  <c:v>L</c:v>
                </c:pt>
                <c:pt idx="8">
                  <c:v>D</c:v>
                </c:pt>
                <c:pt idx="9">
                  <c:v>F</c:v>
                </c:pt>
                <c:pt idx="10">
                  <c:v>L</c:v>
                </c:pt>
                <c:pt idx="12">
                  <c:v>D</c:v>
                </c:pt>
                <c:pt idx="13">
                  <c:v>F</c:v>
                </c:pt>
                <c:pt idx="14">
                  <c:v>L</c:v>
                </c:pt>
                <c:pt idx="16">
                  <c:v>D</c:v>
                </c:pt>
                <c:pt idx="17">
                  <c:v>F</c:v>
                </c:pt>
                <c:pt idx="18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4">
                  <c:v>D</c:v>
                </c:pt>
                <c:pt idx="25">
                  <c:v>F</c:v>
                </c:pt>
                <c:pt idx="26">
                  <c:v>L</c:v>
                </c:pt>
                <c:pt idx="28">
                  <c:v>D</c:v>
                </c:pt>
                <c:pt idx="29">
                  <c:v>F</c:v>
                </c:pt>
                <c:pt idx="30">
                  <c:v>L</c:v>
                </c:pt>
                <c:pt idx="32">
                  <c:v>D</c:v>
                </c:pt>
                <c:pt idx="33">
                  <c:v>F</c:v>
                </c:pt>
                <c:pt idx="34">
                  <c:v>L</c:v>
                </c:pt>
                <c:pt idx="36">
                  <c:v>D</c:v>
                </c:pt>
                <c:pt idx="37">
                  <c:v>F</c:v>
                </c:pt>
                <c:pt idx="38">
                  <c:v>L</c:v>
                </c:pt>
                <c:pt idx="40">
                  <c:v>D</c:v>
                </c:pt>
                <c:pt idx="41">
                  <c:v>F</c:v>
                </c:pt>
                <c:pt idx="42">
                  <c:v>L</c:v>
                </c:pt>
                <c:pt idx="44">
                  <c:v>D</c:v>
                </c:pt>
                <c:pt idx="45">
                  <c:v>F</c:v>
                </c:pt>
                <c:pt idx="46">
                  <c:v>L</c:v>
                </c:pt>
              </c:strCache>
            </c:strRef>
          </c:cat>
          <c:val>
            <c:numRef>
              <c:f>(Hoja1!$C$5:$AT$5,Hoja1!$CC$5:$CE$5)</c:f>
              <c:numCache>
                <c:formatCode>0.00000</c:formatCode>
                <c:ptCount val="47"/>
                <c:pt idx="0">
                  <c:v>6.4127397641428258E-4</c:v>
                </c:pt>
                <c:pt idx="1">
                  <c:v>4.7258032957337536E-5</c:v>
                </c:pt>
                <c:pt idx="2">
                  <c:v>1.1970089928910664E-4</c:v>
                </c:pt>
                <c:pt idx="4">
                  <c:v>3.6342311914694023E-3</c:v>
                </c:pt>
                <c:pt idx="5">
                  <c:v>7.1086718859167197E-5</c:v>
                </c:pt>
                <c:pt idx="6">
                  <c:v>7.1857817303165751E-5</c:v>
                </c:pt>
                <c:pt idx="8">
                  <c:v>2.0339286014497426E-2</c:v>
                </c:pt>
                <c:pt idx="9">
                  <c:v>2.4993523621120095E-4</c:v>
                </c:pt>
                <c:pt idx="10">
                  <c:v>2.8879490296018794E-4</c:v>
                </c:pt>
                <c:pt idx="12">
                  <c:v>9.4474924993107248E-3</c:v>
                </c:pt>
                <c:pt idx="13">
                  <c:v>0</c:v>
                </c:pt>
                <c:pt idx="14">
                  <c:v>0</c:v>
                </c:pt>
                <c:pt idx="16">
                  <c:v>0.21600217858186552</c:v>
                </c:pt>
                <c:pt idx="17">
                  <c:v>2.0313566471601616E-3</c:v>
                </c:pt>
                <c:pt idx="18">
                  <c:v>2.042851384014166E-3</c:v>
                </c:pt>
                <c:pt idx="20">
                  <c:v>2.4534021950227948E-2</c:v>
                </c:pt>
                <c:pt idx="21">
                  <c:v>7.8053310032558877E-5</c:v>
                </c:pt>
                <c:pt idx="22">
                  <c:v>7.9634575403679094E-5</c:v>
                </c:pt>
                <c:pt idx="24">
                  <c:v>4.0450557230165683E-2</c:v>
                </c:pt>
                <c:pt idx="25">
                  <c:v>6.9180734840728941E-5</c:v>
                </c:pt>
                <c:pt idx="26">
                  <c:v>1.046195196277749E-4</c:v>
                </c:pt>
                <c:pt idx="28">
                  <c:v>2.5401569269411641E-2</c:v>
                </c:pt>
                <c:pt idx="29">
                  <c:v>8.7165907364623714E-5</c:v>
                </c:pt>
                <c:pt idx="30">
                  <c:v>2.8455256338272918E-4</c:v>
                </c:pt>
                <c:pt idx="32">
                  <c:v>5.5260501783737634E-2</c:v>
                </c:pt>
                <c:pt idx="33">
                  <c:v>1.4642053233414698E-4</c:v>
                </c:pt>
                <c:pt idx="34">
                  <c:v>1.7685275699243187E-4</c:v>
                </c:pt>
                <c:pt idx="36">
                  <c:v>7.6798427703842154E-2</c:v>
                </c:pt>
                <c:pt idx="37">
                  <c:v>5.8778521234904846E-4</c:v>
                </c:pt>
                <c:pt idx="38">
                  <c:v>6.3313708737388404E-4</c:v>
                </c:pt>
                <c:pt idx="40">
                  <c:v>7.6094858553583181E-2</c:v>
                </c:pt>
                <c:pt idx="41">
                  <c:v>6.8143603878997657E-5</c:v>
                </c:pt>
                <c:pt idx="42">
                  <c:v>1.3203372939005637E-4</c:v>
                </c:pt>
                <c:pt idx="44">
                  <c:v>5.0418581704956895E-2</c:v>
                </c:pt>
                <c:pt idx="45">
                  <c:v>3.1239872145345251E-4</c:v>
                </c:pt>
                <c:pt idx="46">
                  <c:v>3.5763956688519865E-4</c:v>
                </c:pt>
              </c:numCache>
            </c:numRef>
          </c:val>
        </c:ser>
        <c:gapWidth val="0"/>
        <c:overlap val="100"/>
        <c:axId val="213440384"/>
        <c:axId val="213516288"/>
      </c:barChart>
      <c:catAx>
        <c:axId val="213440384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 baseline="0">
                <a:latin typeface="+mj-lt"/>
              </a:defRPr>
            </a:pPr>
            <a:endParaRPr lang="en-US"/>
          </a:p>
        </c:txPr>
        <c:crossAx val="213516288"/>
        <c:crosses val="autoZero"/>
        <c:auto val="1"/>
        <c:lblAlgn val="ctr"/>
        <c:lblOffset val="100"/>
        <c:tickLblSkip val="1"/>
        <c:tickMarkSkip val="1"/>
      </c:catAx>
      <c:valAx>
        <c:axId val="213516288"/>
        <c:scaling>
          <c:orientation val="minMax"/>
          <c:max val="1.1000000000000001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dirty="0">
                    <a:latin typeface="+mj-lt"/>
                  </a:rPr>
                  <a:t>Normalized Time</a:t>
                </a:r>
              </a:p>
            </c:rich>
          </c:tx>
          <c:layout>
            <c:manualLayout>
              <c:xMode val="edge"/>
              <c:yMode val="edge"/>
              <c:x val="1.3664003459807712E-3"/>
              <c:y val="0.27379531976260596"/>
            </c:manualLayout>
          </c:layout>
        </c:title>
        <c:numFmt formatCode="General" sourceLinked="0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213440384"/>
        <c:crosses val="autoZero"/>
        <c:crossBetween val="between"/>
        <c:majorUnit val="0.1"/>
      </c:valAx>
      <c:spPr>
        <a:noFill/>
        <a:ln>
          <a:noFill/>
        </a:ln>
      </c:spPr>
    </c:plotArea>
    <c:plotVisOnly val="1"/>
    <c:dispBlanksAs val="gap"/>
  </c:chart>
  <c:spPr>
    <a:noFill/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plotArea>
      <c:layout>
        <c:manualLayout>
          <c:layoutTarget val="inner"/>
          <c:xMode val="edge"/>
          <c:yMode val="edge"/>
          <c:x val="0.11266943196113804"/>
          <c:y val="0.10974563877690785"/>
          <c:w val="0.65776062633118204"/>
          <c:h val="0.73263289690334155"/>
        </c:manualLayout>
      </c:layout>
      <c:barChart>
        <c:barDir val="col"/>
        <c:grouping val="stacked"/>
        <c:ser>
          <c:idx val="0"/>
          <c:order val="0"/>
          <c:tx>
            <c:strRef>
              <c:f>Hoja2!$A$59</c:f>
              <c:strCache>
                <c:ptCount val="1"/>
                <c:pt idx="0">
                  <c:v>Non-Tx 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(Hoja2!$C$1:$E$1,Hoja2!$A$1,Hoja2!$A$1,Hoja2!$C$1:$E$1,Hoja2!$A$1,Hoja2!$A$1,Hoja2!$C$1:$E$1,Hoja2!$A$1,Hoja2!$A$1,Hoja2!$C$1:$E$1,Hoja2!$A$1,Hoja2!$A$1,Hoja2!$C$1:$E$1,Hoja2!$A$1,Hoja2!$A$1,Hoja2!$C$1:$E$1,Hoja2!$A$1,Hoja2!$A$1,Hoja2!$C$1:$E$1,Hoja2!$A$1,Hoja2!$A$1,Hoja2!$C$1:$E$1,Hoja2!$A$1,Hoja2!$A$1)</c:f>
              <c:strCache>
                <c:ptCount val="38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5">
                  <c:v>D</c:v>
                </c:pt>
                <c:pt idx="6">
                  <c:v>F</c:v>
                </c:pt>
                <c:pt idx="7">
                  <c:v>L</c:v>
                </c:pt>
                <c:pt idx="10">
                  <c:v>D</c:v>
                </c:pt>
                <c:pt idx="11">
                  <c:v>F</c:v>
                </c:pt>
                <c:pt idx="12">
                  <c:v>L</c:v>
                </c:pt>
                <c:pt idx="15">
                  <c:v>D</c:v>
                </c:pt>
                <c:pt idx="16">
                  <c:v>F</c:v>
                </c:pt>
                <c:pt idx="17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5">
                  <c:v>D</c:v>
                </c:pt>
                <c:pt idx="26">
                  <c:v>F</c:v>
                </c:pt>
                <c:pt idx="27">
                  <c:v>L</c:v>
                </c:pt>
                <c:pt idx="30">
                  <c:v>D</c:v>
                </c:pt>
                <c:pt idx="31">
                  <c:v>F</c:v>
                </c:pt>
                <c:pt idx="32">
                  <c:v>L</c:v>
                </c:pt>
                <c:pt idx="35">
                  <c:v>D</c:v>
                </c:pt>
                <c:pt idx="36">
                  <c:v>F</c:v>
                </c:pt>
                <c:pt idx="37">
                  <c:v>L</c:v>
                </c:pt>
              </c:strCache>
            </c:strRef>
          </c:cat>
          <c:val>
            <c:numRef>
              <c:f>(Hoja2!$AU$59:$CA$59,Hoja2!$CH$59:$CL$59)</c:f>
              <c:numCache>
                <c:formatCode>0.00000</c:formatCode>
                <c:ptCount val="38"/>
                <c:pt idx="0">
                  <c:v>0.57118586910206659</c:v>
                </c:pt>
                <c:pt idx="1">
                  <c:v>0.36337416626682273</c:v>
                </c:pt>
                <c:pt idx="2">
                  <c:v>0.57118586910206659</c:v>
                </c:pt>
                <c:pt idx="5">
                  <c:v>5.1842004311540964E-2</c:v>
                </c:pt>
                <c:pt idx="6">
                  <c:v>5.0725512376631907E-2</c:v>
                </c:pt>
                <c:pt idx="7">
                  <c:v>5.2123526871558794E-2</c:v>
                </c:pt>
                <c:pt idx="10">
                  <c:v>4.5359959029897062E-2</c:v>
                </c:pt>
                <c:pt idx="11">
                  <c:v>4.5473631896371304E-2</c:v>
                </c:pt>
                <c:pt idx="12">
                  <c:v>4.5359959029897062E-2</c:v>
                </c:pt>
                <c:pt idx="15">
                  <c:v>3.4314430762439799E-2</c:v>
                </c:pt>
                <c:pt idx="16">
                  <c:v>3.5789507260836059E-2</c:v>
                </c:pt>
                <c:pt idx="17">
                  <c:v>3.4722671969726081E-2</c:v>
                </c:pt>
                <c:pt idx="20">
                  <c:v>2.9009303817435012E-2</c:v>
                </c:pt>
                <c:pt idx="21">
                  <c:v>2.4841355500714587E-2</c:v>
                </c:pt>
                <c:pt idx="22">
                  <c:v>2.9009303817435012E-2</c:v>
                </c:pt>
                <c:pt idx="25">
                  <c:v>0.16691360674640252</c:v>
                </c:pt>
                <c:pt idx="26">
                  <c:v>0.17763428226716577</c:v>
                </c:pt>
                <c:pt idx="27">
                  <c:v>0.16654668774496845</c:v>
                </c:pt>
                <c:pt idx="30">
                  <c:v>8.8739859070158245E-2</c:v>
                </c:pt>
                <c:pt idx="31">
                  <c:v>2.2994229572498408E-2</c:v>
                </c:pt>
                <c:pt idx="32">
                  <c:v>8.8460917708270997E-2</c:v>
                </c:pt>
                <c:pt idx="35">
                  <c:v>0.14105214754856291</c:v>
                </c:pt>
                <c:pt idx="36">
                  <c:v>0.10297609787729139</c:v>
                </c:pt>
                <c:pt idx="37">
                  <c:v>0.14105841946341771</c:v>
                </c:pt>
              </c:numCache>
            </c:numRef>
          </c:val>
        </c:ser>
        <c:ser>
          <c:idx val="2"/>
          <c:order val="1"/>
          <c:tx>
            <c:strRef>
              <c:f>Hoja2!$A$60</c:f>
              <c:strCache>
                <c:ptCount val="1"/>
                <c:pt idx="0">
                  <c:v>Useful Tx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</c:spPr>
          <c:cat>
            <c:strRef>
              <c:f>(Hoja2!$C$1:$E$1,Hoja2!$A$1,Hoja2!$A$1,Hoja2!$C$1:$E$1,Hoja2!$A$1,Hoja2!$A$1,Hoja2!$C$1:$E$1,Hoja2!$A$1,Hoja2!$A$1,Hoja2!$C$1:$E$1,Hoja2!$A$1,Hoja2!$A$1,Hoja2!$C$1:$E$1,Hoja2!$A$1,Hoja2!$A$1,Hoja2!$C$1:$E$1,Hoja2!$A$1,Hoja2!$A$1,Hoja2!$C$1:$E$1,Hoja2!$A$1,Hoja2!$A$1,Hoja2!$C$1:$E$1,Hoja2!$A$1,Hoja2!$A$1)</c:f>
              <c:strCache>
                <c:ptCount val="38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5">
                  <c:v>D</c:v>
                </c:pt>
                <c:pt idx="6">
                  <c:v>F</c:v>
                </c:pt>
                <c:pt idx="7">
                  <c:v>L</c:v>
                </c:pt>
                <c:pt idx="10">
                  <c:v>D</c:v>
                </c:pt>
                <c:pt idx="11">
                  <c:v>F</c:v>
                </c:pt>
                <c:pt idx="12">
                  <c:v>L</c:v>
                </c:pt>
                <c:pt idx="15">
                  <c:v>D</c:v>
                </c:pt>
                <c:pt idx="16">
                  <c:v>F</c:v>
                </c:pt>
                <c:pt idx="17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5">
                  <c:v>D</c:v>
                </c:pt>
                <c:pt idx="26">
                  <c:v>F</c:v>
                </c:pt>
                <c:pt idx="27">
                  <c:v>L</c:v>
                </c:pt>
                <c:pt idx="30">
                  <c:v>D</c:v>
                </c:pt>
                <c:pt idx="31">
                  <c:v>F</c:v>
                </c:pt>
                <c:pt idx="32">
                  <c:v>L</c:v>
                </c:pt>
                <c:pt idx="35">
                  <c:v>D</c:v>
                </c:pt>
                <c:pt idx="36">
                  <c:v>F</c:v>
                </c:pt>
                <c:pt idx="37">
                  <c:v>L</c:v>
                </c:pt>
              </c:strCache>
            </c:strRef>
          </c:cat>
          <c:val>
            <c:numRef>
              <c:f>(Hoja2!$AU$60:$CA$60,Hoja2!$CH$60:$CL$60)</c:f>
              <c:numCache>
                <c:formatCode>0.00000</c:formatCode>
                <c:ptCount val="38"/>
                <c:pt idx="0">
                  <c:v>0.11075815502623347</c:v>
                </c:pt>
                <c:pt idx="1">
                  <c:v>0.11075815502623347</c:v>
                </c:pt>
                <c:pt idx="2">
                  <c:v>0.11075815502623347</c:v>
                </c:pt>
                <c:pt idx="5">
                  <c:v>0.85227822426962963</c:v>
                </c:pt>
                <c:pt idx="6">
                  <c:v>0.83745743191861433</c:v>
                </c:pt>
                <c:pt idx="7">
                  <c:v>0.84898413140653162</c:v>
                </c:pt>
                <c:pt idx="10">
                  <c:v>0.42442794517598192</c:v>
                </c:pt>
                <c:pt idx="11">
                  <c:v>0.42442794517598192</c:v>
                </c:pt>
                <c:pt idx="12">
                  <c:v>0.42442794517598192</c:v>
                </c:pt>
                <c:pt idx="15">
                  <c:v>9.9925101285800455E-2</c:v>
                </c:pt>
                <c:pt idx="16">
                  <c:v>8.6539874356237223E-2</c:v>
                </c:pt>
                <c:pt idx="17">
                  <c:v>0.11995297078544474</c:v>
                </c:pt>
                <c:pt idx="20">
                  <c:v>0.8046107864352916</c:v>
                </c:pt>
                <c:pt idx="21">
                  <c:v>0.79154628485634237</c:v>
                </c:pt>
                <c:pt idx="22">
                  <c:v>0.8046107864352916</c:v>
                </c:pt>
                <c:pt idx="25">
                  <c:v>0.23588180023595157</c:v>
                </c:pt>
                <c:pt idx="26">
                  <c:v>0.20863452052226128</c:v>
                </c:pt>
                <c:pt idx="27">
                  <c:v>0.20863452052226128</c:v>
                </c:pt>
                <c:pt idx="30">
                  <c:v>8.0719117303319682E-2</c:v>
                </c:pt>
                <c:pt idx="31">
                  <c:v>9.6252472244795148E-2</c:v>
                </c:pt>
                <c:pt idx="32">
                  <c:v>8.0935998032686071E-2</c:v>
                </c:pt>
                <c:pt idx="35">
                  <c:v>0.37265730424745874</c:v>
                </c:pt>
                <c:pt idx="36">
                  <c:v>0.36508809772863876</c:v>
                </c:pt>
                <c:pt idx="37">
                  <c:v>0.37118635819777612</c:v>
                </c:pt>
              </c:numCache>
            </c:numRef>
          </c:val>
        </c:ser>
        <c:ser>
          <c:idx val="6"/>
          <c:order val="2"/>
          <c:tx>
            <c:strRef>
              <c:f>Hoja2!$A$61</c:f>
              <c:strCache>
                <c:ptCount val="1"/>
                <c:pt idx="0">
                  <c:v>Overhead Tx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cat>
            <c:strRef>
              <c:f>(Hoja2!$C$1:$E$1,Hoja2!$A$1,Hoja2!$A$1,Hoja2!$C$1:$E$1,Hoja2!$A$1,Hoja2!$A$1,Hoja2!$C$1:$E$1,Hoja2!$A$1,Hoja2!$A$1,Hoja2!$C$1:$E$1,Hoja2!$A$1,Hoja2!$A$1,Hoja2!$C$1:$E$1,Hoja2!$A$1,Hoja2!$A$1,Hoja2!$C$1:$E$1,Hoja2!$A$1,Hoja2!$A$1,Hoja2!$C$1:$E$1,Hoja2!$A$1,Hoja2!$A$1,Hoja2!$C$1:$E$1,Hoja2!$A$1,Hoja2!$A$1)</c:f>
              <c:strCache>
                <c:ptCount val="38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5">
                  <c:v>D</c:v>
                </c:pt>
                <c:pt idx="6">
                  <c:v>F</c:v>
                </c:pt>
                <c:pt idx="7">
                  <c:v>L</c:v>
                </c:pt>
                <c:pt idx="10">
                  <c:v>D</c:v>
                </c:pt>
                <c:pt idx="11">
                  <c:v>F</c:v>
                </c:pt>
                <c:pt idx="12">
                  <c:v>L</c:v>
                </c:pt>
                <c:pt idx="15">
                  <c:v>D</c:v>
                </c:pt>
                <c:pt idx="16">
                  <c:v>F</c:v>
                </c:pt>
                <c:pt idx="17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5">
                  <c:v>D</c:v>
                </c:pt>
                <c:pt idx="26">
                  <c:v>F</c:v>
                </c:pt>
                <c:pt idx="27">
                  <c:v>L</c:v>
                </c:pt>
                <c:pt idx="30">
                  <c:v>D</c:v>
                </c:pt>
                <c:pt idx="31">
                  <c:v>F</c:v>
                </c:pt>
                <c:pt idx="32">
                  <c:v>L</c:v>
                </c:pt>
                <c:pt idx="35">
                  <c:v>D</c:v>
                </c:pt>
                <c:pt idx="36">
                  <c:v>F</c:v>
                </c:pt>
                <c:pt idx="37">
                  <c:v>L</c:v>
                </c:pt>
              </c:strCache>
            </c:strRef>
          </c:cat>
          <c:val>
            <c:numRef>
              <c:f>(Hoja2!$AU$61:$CA$61,Hoja2!$CH$61:$CL$61)</c:f>
              <c:numCache>
                <c:formatCode>0.00000</c:formatCode>
                <c:ptCount val="38"/>
                <c:pt idx="0">
                  <c:v>0.31785835704302284</c:v>
                </c:pt>
                <c:pt idx="1">
                  <c:v>0.85859262982881468</c:v>
                </c:pt>
                <c:pt idx="2">
                  <c:v>0.31785835704302284</c:v>
                </c:pt>
                <c:pt idx="5">
                  <c:v>9.479967097830555E-2</c:v>
                </c:pt>
                <c:pt idx="6">
                  <c:v>0.16166540719639708</c:v>
                </c:pt>
                <c:pt idx="7">
                  <c:v>8.2404704702153136E-2</c:v>
                </c:pt>
                <c:pt idx="10">
                  <c:v>0.52978047816137974</c:v>
                </c:pt>
                <c:pt idx="11">
                  <c:v>0.85307004936636821</c:v>
                </c:pt>
                <c:pt idx="12">
                  <c:v>0.52978047816137974</c:v>
                </c:pt>
                <c:pt idx="15">
                  <c:v>0.86304324169653701</c:v>
                </c:pt>
                <c:pt idx="16">
                  <c:v>0.53606654386910446</c:v>
                </c:pt>
                <c:pt idx="17">
                  <c:v>0.84033141674043665</c:v>
                </c:pt>
                <c:pt idx="20">
                  <c:v>0.16115031077788905</c:v>
                </c:pt>
                <c:pt idx="21">
                  <c:v>0.35725923022464051</c:v>
                </c:pt>
                <c:pt idx="22">
                  <c:v>0.16115031077788905</c:v>
                </c:pt>
                <c:pt idx="25">
                  <c:v>0.59460701496184876</c:v>
                </c:pt>
                <c:pt idx="26">
                  <c:v>0.51493073890417795</c:v>
                </c:pt>
                <c:pt idx="27">
                  <c:v>0.62245235134543753</c:v>
                </c:pt>
                <c:pt idx="30">
                  <c:v>0.82986693930705158</c:v>
                </c:pt>
                <c:pt idx="31">
                  <c:v>0.39797475626521001</c:v>
                </c:pt>
                <c:pt idx="32">
                  <c:v>0.83050369285821479</c:v>
                </c:pt>
                <c:pt idx="35">
                  <c:v>0.48444371613229048</c:v>
                </c:pt>
                <c:pt idx="36">
                  <c:v>0.52565133652210272</c:v>
                </c:pt>
                <c:pt idx="37">
                  <c:v>0.48349733023264801</c:v>
                </c:pt>
              </c:numCache>
            </c:numRef>
          </c:val>
        </c:ser>
        <c:ser>
          <c:idx val="7"/>
          <c:order val="3"/>
          <c:tx>
            <c:strRef>
              <c:f>Hoja2!$A$62</c:f>
              <c:strCache>
                <c:ptCount val="1"/>
                <c:pt idx="0">
                  <c:v>Commit</c:v>
                </c:pt>
              </c:strCache>
            </c:strRef>
          </c:tx>
          <c:spPr>
            <a:pattFill prst="smCheck">
              <a:fgClr>
                <a:schemeClr val="accent5">
                  <a:lumMod val="50000"/>
                </a:schemeClr>
              </a:fgClr>
              <a:bgClr>
                <a:schemeClr val="accent5">
                  <a:lumMod val="20000"/>
                  <a:lumOff val="80000"/>
                </a:schemeClr>
              </a:bgClr>
            </a:pattFill>
          </c:spPr>
          <c:cat>
            <c:strRef>
              <c:f>(Hoja2!$C$1:$E$1,Hoja2!$A$1,Hoja2!$A$1,Hoja2!$C$1:$E$1,Hoja2!$A$1,Hoja2!$A$1,Hoja2!$C$1:$E$1,Hoja2!$A$1,Hoja2!$A$1,Hoja2!$C$1:$E$1,Hoja2!$A$1,Hoja2!$A$1,Hoja2!$C$1:$E$1,Hoja2!$A$1,Hoja2!$A$1,Hoja2!$C$1:$E$1,Hoja2!$A$1,Hoja2!$A$1,Hoja2!$C$1:$E$1,Hoja2!$A$1,Hoja2!$A$1,Hoja2!$C$1:$E$1,Hoja2!$A$1,Hoja2!$A$1)</c:f>
              <c:strCache>
                <c:ptCount val="38"/>
                <c:pt idx="0">
                  <c:v>D</c:v>
                </c:pt>
                <c:pt idx="1">
                  <c:v>F</c:v>
                </c:pt>
                <c:pt idx="2">
                  <c:v>L</c:v>
                </c:pt>
                <c:pt idx="5">
                  <c:v>D</c:v>
                </c:pt>
                <c:pt idx="6">
                  <c:v>F</c:v>
                </c:pt>
                <c:pt idx="7">
                  <c:v>L</c:v>
                </c:pt>
                <c:pt idx="10">
                  <c:v>D</c:v>
                </c:pt>
                <c:pt idx="11">
                  <c:v>F</c:v>
                </c:pt>
                <c:pt idx="12">
                  <c:v>L</c:v>
                </c:pt>
                <c:pt idx="15">
                  <c:v>D</c:v>
                </c:pt>
                <c:pt idx="16">
                  <c:v>F</c:v>
                </c:pt>
                <c:pt idx="17">
                  <c:v>L</c:v>
                </c:pt>
                <c:pt idx="20">
                  <c:v>D</c:v>
                </c:pt>
                <c:pt idx="21">
                  <c:v>F</c:v>
                </c:pt>
                <c:pt idx="22">
                  <c:v>L</c:v>
                </c:pt>
                <c:pt idx="25">
                  <c:v>D</c:v>
                </c:pt>
                <c:pt idx="26">
                  <c:v>F</c:v>
                </c:pt>
                <c:pt idx="27">
                  <c:v>L</c:v>
                </c:pt>
                <c:pt idx="30">
                  <c:v>D</c:v>
                </c:pt>
                <c:pt idx="31">
                  <c:v>F</c:v>
                </c:pt>
                <c:pt idx="32">
                  <c:v>L</c:v>
                </c:pt>
                <c:pt idx="35">
                  <c:v>D</c:v>
                </c:pt>
                <c:pt idx="36">
                  <c:v>F</c:v>
                </c:pt>
                <c:pt idx="37">
                  <c:v>L</c:v>
                </c:pt>
              </c:strCache>
            </c:strRef>
          </c:cat>
          <c:val>
            <c:numRef>
              <c:f>(Hoja2!$AU$62:$CA$62,Hoja2!$CH$62:$CL$62)</c:f>
              <c:numCache>
                <c:formatCode>0.00000</c:formatCode>
                <c:ptCount val="38"/>
                <c:pt idx="0">
                  <c:v>1.9761882867744659E-4</c:v>
                </c:pt>
                <c:pt idx="1">
                  <c:v>7.6695547395664004E-6</c:v>
                </c:pt>
                <c:pt idx="2">
                  <c:v>2.2069467129632296E-5</c:v>
                </c:pt>
                <c:pt idx="5">
                  <c:v>1.0801004405245021E-3</c:v>
                </c:pt>
                <c:pt idx="6">
                  <c:v>3.5771442611103124E-5</c:v>
                </c:pt>
                <c:pt idx="7">
                  <c:v>3.838137596725462E-5</c:v>
                </c:pt>
                <c:pt idx="10">
                  <c:v>4.3161763274189796E-4</c:v>
                </c:pt>
                <c:pt idx="11">
                  <c:v>1.9626541656548514E-5</c:v>
                </c:pt>
                <c:pt idx="12">
                  <c:v>9.6172888378378036E-5</c:v>
                </c:pt>
                <c:pt idx="15">
                  <c:v>2.7172262552239779E-3</c:v>
                </c:pt>
                <c:pt idx="16">
                  <c:v>4.3844860556505836E-4</c:v>
                </c:pt>
                <c:pt idx="17">
                  <c:v>4.5165589163145289E-4</c:v>
                </c:pt>
                <c:pt idx="20">
                  <c:v>5.2295989693843508E-3</c:v>
                </c:pt>
                <c:pt idx="21">
                  <c:v>1.8571452988194582E-4</c:v>
                </c:pt>
                <c:pt idx="22">
                  <c:v>2.4220488438961613E-4</c:v>
                </c:pt>
                <c:pt idx="25">
                  <c:v>2.5975780557974571E-3</c:v>
                </c:pt>
                <c:pt idx="26">
                  <c:v>3.3349306053145092E-4</c:v>
                </c:pt>
                <c:pt idx="27">
                  <c:v>3.2102484164260418E-4</c:v>
                </c:pt>
                <c:pt idx="30">
                  <c:v>6.7408431947000734E-4</c:v>
                </c:pt>
                <c:pt idx="31">
                  <c:v>7.1431837430192534E-5</c:v>
                </c:pt>
                <c:pt idx="32">
                  <c:v>6.1759564236021813E-5</c:v>
                </c:pt>
                <c:pt idx="35">
                  <c:v>1.8468320716885206E-3</c:v>
                </c:pt>
                <c:pt idx="36">
                  <c:v>1.5602222463083812E-4</c:v>
                </c:pt>
                <c:pt idx="37">
                  <c:v>1.7618127333928011E-4</c:v>
                </c:pt>
              </c:numCache>
            </c:numRef>
          </c:val>
        </c:ser>
        <c:gapWidth val="0"/>
        <c:overlap val="100"/>
        <c:axId val="213587072"/>
        <c:axId val="213588608"/>
      </c:barChart>
      <c:catAx>
        <c:axId val="213587072"/>
        <c:scaling>
          <c:orientation val="minMax"/>
        </c:scaling>
        <c:axPos val="b"/>
        <c:numFmt formatCode="General" sourceLinked="1"/>
        <c:tickLblPos val="low"/>
        <c:txPr>
          <a:bodyPr rot="0" vert="horz"/>
          <a:lstStyle/>
          <a:p>
            <a:pPr>
              <a:defRPr>
                <a:latin typeface="+mj-lt"/>
              </a:defRPr>
            </a:pPr>
            <a:endParaRPr lang="en-US"/>
          </a:p>
        </c:txPr>
        <c:crossAx val="213588608"/>
        <c:crosses val="autoZero"/>
        <c:auto val="1"/>
        <c:lblAlgn val="ctr"/>
        <c:lblOffset val="100"/>
        <c:tickLblSkip val="1"/>
        <c:tickMarkSkip val="1"/>
      </c:catAx>
      <c:valAx>
        <c:axId val="213588608"/>
        <c:scaling>
          <c:orientation val="minMax"/>
          <c:max val="1.2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 sz="1200">
                    <a:latin typeface="+mj-lt"/>
                  </a:defRPr>
                </a:pPr>
                <a:r>
                  <a:rPr lang="en-US" sz="1200">
                    <a:latin typeface="+mj-lt"/>
                  </a:rPr>
                  <a:t>Normalized Time</a:t>
                </a:r>
              </a:p>
            </c:rich>
          </c:tx>
          <c:layout>
            <c:manualLayout>
              <c:xMode val="edge"/>
              <c:yMode val="edge"/>
              <c:x val="0"/>
              <c:y val="0.24072205620275433"/>
            </c:manualLayout>
          </c:layout>
        </c:title>
        <c:numFmt formatCode="General" sourceLinked="0"/>
        <c:tickLblPos val="low"/>
        <c:txPr>
          <a:bodyPr rot="0" vert="horz"/>
          <a:lstStyle/>
          <a:p>
            <a:pPr>
              <a:defRPr sz="1100">
                <a:latin typeface="+mj-lt"/>
              </a:defRPr>
            </a:pPr>
            <a:endParaRPr lang="en-US"/>
          </a:p>
        </c:txPr>
        <c:crossAx val="213587072"/>
        <c:crosses val="autoZero"/>
        <c:crossBetween val="between"/>
        <c:majorUnit val="0.1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913033473555533"/>
          <c:y val="0.11455847255369929"/>
          <c:w val="0.20133139179520404"/>
          <c:h val="0.70883054892601427"/>
        </c:manualLayout>
      </c:layout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</c:chart>
  <c:spPr>
    <a:noFill/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2045395847223014"/>
          <c:y val="5.73468831647619E-2"/>
          <c:w val="0.85806755320107464"/>
          <c:h val="0.62762701631216511"/>
        </c:manualLayout>
      </c:layout>
      <c:barChart>
        <c:barDir val="col"/>
        <c:grouping val="clustered"/>
        <c:ser>
          <c:idx val="0"/>
          <c:order val="0"/>
          <c:spPr>
            <a:ln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E6E6FF"/>
              </a:solidFill>
              <a:ln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E6E6FF"/>
              </a:solidFill>
              <a:ln>
                <a:solidFill>
                  <a:srgbClr val="000000"/>
                </a:solidFill>
                <a:prstDash val="solid"/>
              </a:ln>
            </c:spPr>
          </c:dPt>
          <c:dPt>
            <c:idx val="14"/>
            <c:spPr>
              <a:solidFill>
                <a:srgbClr val="E6E6FF"/>
              </a:solidFill>
              <a:ln>
                <a:solidFill>
                  <a:srgbClr val="000000"/>
                </a:solidFill>
                <a:prstDash val="solid"/>
              </a:ln>
            </c:spPr>
          </c:dPt>
          <c:dPt>
            <c:idx val="16"/>
            <c:spPr>
              <a:solidFill>
                <a:srgbClr val="E6E6FF"/>
              </a:solidFill>
              <a:ln>
                <a:solidFill>
                  <a:srgbClr val="000000"/>
                </a:solidFill>
                <a:prstDash val="solid"/>
              </a:ln>
            </c:spPr>
          </c:dPt>
          <c:dPt>
            <c:idx val="17"/>
            <c:spPr>
              <a:solidFill>
                <a:srgbClr val="E6E6FF"/>
              </a:solidFill>
              <a:ln>
                <a:solidFill>
                  <a:srgbClr val="000000"/>
                </a:solidFill>
                <a:prstDash val="solid"/>
              </a:ln>
            </c:spPr>
          </c:dPt>
          <c:cat>
            <c:strRef>
              <c:f>Hoja4!$B$46:$S$46</c:f>
              <c:strCache>
                <c:ptCount val="18"/>
                <c:pt idx="0">
                  <c:v>Hash-R</c:v>
                </c:pt>
                <c:pt idx="1">
                  <c:v>Kmeans-H</c:v>
                </c:pt>
                <c:pt idx="2">
                  <c:v>Kmeans-H</c:v>
                </c:pt>
                <c:pt idx="3">
                  <c:v>Raytrace</c:v>
                </c:pt>
                <c:pt idx="4">
                  <c:v>Ssca2</c:v>
                </c:pt>
                <c:pt idx="5">
                  <c:v>Vacation-L</c:v>
                </c:pt>
                <c:pt idx="6">
                  <c:v>Barnes</c:v>
                </c:pt>
                <c:pt idx="7">
                  <c:v>Btree-F</c:v>
                </c:pt>
                <c:pt idx="8">
                  <c:v>Genome</c:v>
                </c:pt>
                <c:pt idx="9">
                  <c:v>List-S</c:v>
                </c:pt>
                <c:pt idx="10">
                  <c:v>Vacation-H</c:v>
                </c:pt>
                <c:pt idx="11">
                  <c:v>Bayes</c:v>
                </c:pt>
                <c:pt idx="12">
                  <c:v>Btree-V</c:v>
                </c:pt>
                <c:pt idx="13">
                  <c:v>Hash-W</c:v>
                </c:pt>
                <c:pt idx="14">
                  <c:v>Intruder</c:v>
                </c:pt>
                <c:pt idx="15">
                  <c:v>Labyrinth</c:v>
                </c:pt>
                <c:pt idx="16">
                  <c:v>List-L</c:v>
                </c:pt>
                <c:pt idx="17">
                  <c:v>Yada</c:v>
                </c:pt>
              </c:strCache>
            </c:strRef>
          </c:cat>
          <c:val>
            <c:numRef>
              <c:f>Hoja4!$B$54:$S$54</c:f>
              <c:numCache>
                <c:formatCode>[$-409]General</c:formatCode>
                <c:ptCount val="18"/>
                <c:pt idx="0">
                  <c:v>1.1000000000000001</c:v>
                </c:pt>
                <c:pt idx="1">
                  <c:v>1.0183485129838801</c:v>
                </c:pt>
                <c:pt idx="2">
                  <c:v>1.0068213887409514</c:v>
                </c:pt>
                <c:pt idx="3">
                  <c:v>1.1683513542436601</c:v>
                </c:pt>
                <c:pt idx="4">
                  <c:v>1.0375154627067265</c:v>
                </c:pt>
                <c:pt idx="5">
                  <c:v>1.12907858225692</c:v>
                </c:pt>
                <c:pt idx="6">
                  <c:v>1.0567725170839299</c:v>
                </c:pt>
                <c:pt idx="7">
                  <c:v>2.5330061938187241</c:v>
                </c:pt>
                <c:pt idx="8">
                  <c:v>1.0212508847820201</c:v>
                </c:pt>
                <c:pt idx="9">
                  <c:v>1.0267609349583857</c:v>
                </c:pt>
                <c:pt idx="10">
                  <c:v>1.6369923209358701</c:v>
                </c:pt>
                <c:pt idx="11">
                  <c:v>1.4940946746454742</c:v>
                </c:pt>
                <c:pt idx="12">
                  <c:v>1.1061588590916864</c:v>
                </c:pt>
                <c:pt idx="13">
                  <c:v>2.2952569236444167</c:v>
                </c:pt>
                <c:pt idx="14">
                  <c:v>2.6581783025652301</c:v>
                </c:pt>
                <c:pt idx="15">
                  <c:v>2.9769211640986177</c:v>
                </c:pt>
                <c:pt idx="16">
                  <c:v>1.3226190248806464</c:v>
                </c:pt>
                <c:pt idx="17">
                  <c:v>2.0116666160272767</c:v>
                </c:pt>
              </c:numCache>
            </c:numRef>
          </c:val>
        </c:ser>
        <c:gapWidth val="100"/>
        <c:axId val="157700864"/>
        <c:axId val="157694592"/>
      </c:barChart>
      <c:valAx>
        <c:axId val="157694592"/>
        <c:scaling>
          <c:orientation val="minMax"/>
          <c:min val="1"/>
        </c:scaling>
        <c:axPos val="l"/>
        <c:majorGridlines>
          <c:spPr>
            <a:ln>
              <a:solidFill>
                <a:srgbClr val="B3B3B3"/>
              </a:solidFill>
            </a:ln>
          </c:spPr>
        </c:majorGridlines>
        <c:minorGridlines/>
        <c:title>
          <c:tx>
            <c:rich>
              <a:bodyPr/>
              <a:lstStyle/>
              <a:p>
                <a:pPr>
                  <a:defRPr>
                    <a:latin typeface="+mj-lt"/>
                  </a:defRPr>
                </a:pPr>
                <a:r>
                  <a:rPr lang="en-US" sz="1400" dirty="0">
                    <a:latin typeface="+mj-lt"/>
                  </a:rPr>
                  <a:t>Speedup over opposite </a:t>
                </a:r>
                <a:r>
                  <a:rPr lang="en-US" sz="1400" dirty="0" smtClean="0">
                    <a:latin typeface="+mj-lt"/>
                  </a:rPr>
                  <a:t>CM</a:t>
                </a:r>
                <a:endParaRPr lang="en-US" sz="1400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2.0475731420917818E-2"/>
              <c:y val="4.7071505281549041E-2"/>
            </c:manualLayout>
          </c:layout>
        </c:title>
        <c:numFmt formatCode="[$-409]General" sourceLinked="1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lang="en-US" sz="1200" b="0">
                <a:latin typeface="Nice" pitchFamily="48"/>
              </a:defRPr>
            </a:pPr>
            <a:endParaRPr lang="en-US"/>
          </a:p>
        </c:txPr>
        <c:crossAx val="157700864"/>
        <c:crosses val="autoZero"/>
        <c:crossBetween val="between"/>
        <c:minorUnit val="0.5"/>
      </c:valAx>
      <c:catAx>
        <c:axId val="1577008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+mj-lt"/>
                  </a:defRPr>
                </a:pPr>
                <a:r>
                  <a:rPr lang="en-US" sz="1400">
                    <a:latin typeface="+mj-lt"/>
                  </a:rPr>
                  <a:t>Benchmarks</a:t>
                </a:r>
              </a:p>
            </c:rich>
          </c:tx>
          <c:layout/>
        </c:title>
        <c:numFmt formatCode="General" sourceLinked="1"/>
        <c:maj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200" b="0">
                <a:latin typeface="Nice" pitchFamily="48"/>
              </a:defRPr>
            </a:pPr>
            <a:endParaRPr lang="en-US"/>
          </a:p>
        </c:txPr>
        <c:crossAx val="157694592"/>
        <c:crosses val="autoZero"/>
        <c:auto val="1"/>
        <c:lblAlgn val="ctr"/>
        <c:lblOffset val="100"/>
      </c:cat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</c:chart>
  <c:spPr>
    <a:solidFill>
      <a:srgbClr val="FFFFFF"/>
    </a:solidFill>
    <a:ln>
      <a:solidFill>
        <a:schemeClr val="accent6">
          <a:lumMod val="50000"/>
        </a:schemeClr>
      </a:solidFill>
    </a:ln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0C3DA-77A7-498E-A220-4686A3D49388}" type="datetimeFigureOut">
              <a:rPr lang="en-US" smtClean="0"/>
              <a:pPr/>
              <a:t>12/27/2011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71ECC-946B-4E6E-8019-972992BB71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8636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CC652-3ECB-4D66-BACD-88398F87ACB1}" type="datetimeFigureOut">
              <a:rPr lang="es-ES" smtClean="0"/>
              <a:pPr/>
              <a:t>27/12/2011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BCD63-210C-4C79-9940-B2C715A6E8F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53556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CD63-210C-4C79-9940-B2C715A6E8F4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93714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B83-1B16-47A2-87DF-3EB8D11A748B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913-0400-4B91-875B-0299833C1D43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05BD-8A89-4151-AFB0-C949B87073F8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0F2A-7BCA-49BC-91C8-CFA0DECE1539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236C-95DF-484B-A3B6-DF12546FD462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073E-2E84-4730-8D1D-133661E4A77A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D9930-F08D-4304-B2F5-0214FBF9628A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E428-3BCA-41B7-AEE0-967A5C5B89E2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515E-DA6B-4D17-8779-1116B3597D57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0EDDC-E6A4-4AE2-8D7F-5615FE2EACA1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34A1-1ECC-4A68-B683-E89C21DE4B75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>
                <a:tint val="80000"/>
                <a:satMod val="250000"/>
              </a:schemeClr>
            </a:gs>
            <a:gs pos="79000">
              <a:schemeClr val="bg1">
                <a:tint val="90000"/>
                <a:shade val="90000"/>
                <a:satMod val="200000"/>
                <a:alpha val="29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578FA04-F149-467B-9170-605D6DD83D93}" type="datetime1">
              <a:rPr lang="es-ES" smtClean="0"/>
              <a:pPr/>
              <a:t>27/12/2011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629230C-AB15-4D35-8A6E-C8870D86F96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chart" Target="../charts/char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916416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Architectural Support for High-Performance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</a:b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Hardware Transactional Memory Systems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044552"/>
            <a:ext cx="6400800" cy="1752600"/>
          </a:xfrm>
        </p:spPr>
        <p:txBody>
          <a:bodyPr/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Marc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Lupon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i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Navazo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sz="20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December</a:t>
            </a:r>
            <a:r>
              <a:rPr lang="es-E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23rd, 2011</a:t>
            </a:r>
          </a:p>
          <a:p>
            <a:endParaRPr lang="en-US" sz="2800" dirty="0" smtClean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403648" y="4293096"/>
            <a:ext cx="6400800" cy="1071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Advisor: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Grigorios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Magklis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b="1" baseline="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Co-advisor:</a:t>
            </a:r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Antonio González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4 Imagen" descr="up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589240"/>
            <a:ext cx="3312368" cy="606392"/>
          </a:xfrm>
          <a:prstGeom prst="rect">
            <a:avLst/>
          </a:prstGeom>
        </p:spPr>
      </p:pic>
      <p:pic>
        <p:nvPicPr>
          <p:cNvPr id="6" name="Picture 5" descr="da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5301208"/>
            <a:ext cx="1307598" cy="1091560"/>
          </a:xfrm>
          <a:prstGeom prst="rect">
            <a:avLst/>
          </a:prstGeom>
        </p:spPr>
      </p:pic>
    </p:spTree>
  </p:cSld>
  <p:clrMapOvr>
    <a:masterClrMapping/>
  </p:clrMapOvr>
  <p:transition advTm="1809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Thesis Roadmap: Contributions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10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23728" y="899226"/>
              <a:ext cx="1512168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Background</a:t>
              </a:r>
              <a:endParaRPr lang="en-US" b="1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1403648" y="2132856"/>
            <a:ext cx="3456384" cy="20882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03648" y="4149080"/>
            <a:ext cx="3456384" cy="2016224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860032" y="2132856"/>
            <a:ext cx="3456384" cy="2016224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60032" y="4149080"/>
            <a:ext cx="3456384" cy="2016224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99592" y="2132856"/>
            <a:ext cx="504056" cy="2016224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99592" y="4149080"/>
            <a:ext cx="504056" cy="2016224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5400000">
            <a:off x="2879812" y="152636"/>
            <a:ext cx="504056" cy="3456384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5400000">
            <a:off x="6336196" y="152636"/>
            <a:ext cx="504056" cy="3456384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899592" y="1628800"/>
            <a:ext cx="504056" cy="504056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/>
          <p:cNvCxnSpPr/>
          <p:nvPr/>
        </p:nvCxnSpPr>
        <p:spPr>
          <a:xfrm rot="16200000" flipH="1">
            <a:off x="899592" y="1628800"/>
            <a:ext cx="504056" cy="504056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043608" y="1628800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VM</a:t>
            </a:r>
            <a:endParaRPr lang="en-US" sz="1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863370" y="1844824"/>
            <a:ext cx="40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CM</a:t>
            </a:r>
            <a:endParaRPr lang="en-US" sz="12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2699792" y="1700808"/>
            <a:ext cx="906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EARLY</a:t>
            </a:r>
            <a:endParaRPr lang="en-US" sz="2000" dirty="0"/>
          </a:p>
        </p:txBody>
      </p:sp>
      <p:sp>
        <p:nvSpPr>
          <p:cNvPr id="73" name="TextBox 72"/>
          <p:cNvSpPr txBox="1"/>
          <p:nvPr/>
        </p:nvSpPr>
        <p:spPr>
          <a:xfrm>
            <a:off x="6228184" y="1700808"/>
            <a:ext cx="767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LATE</a:t>
            </a:r>
            <a:endParaRPr lang="en-US" sz="2000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788376" y="4980375"/>
            <a:ext cx="766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LAZY</a:t>
            </a:r>
            <a:endParaRPr lang="en-US" sz="2000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696782" y="2964151"/>
            <a:ext cx="949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EAGER</a:t>
            </a:r>
            <a:endParaRPr lang="en-US" sz="2000" dirty="0"/>
          </a:p>
        </p:txBody>
      </p:sp>
      <p:sp>
        <p:nvSpPr>
          <p:cNvPr id="76" name="52 CuadroTexto"/>
          <p:cNvSpPr txBox="1"/>
          <p:nvPr/>
        </p:nvSpPr>
        <p:spPr>
          <a:xfrm>
            <a:off x="1547664" y="2276872"/>
            <a:ext cx="117230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532E09"/>
                </a:solidFill>
                <a:latin typeface="+mj-lt"/>
              </a:rPr>
              <a:t>LOGTM-SE</a:t>
            </a:r>
            <a:endParaRPr lang="en-US" dirty="0">
              <a:solidFill>
                <a:srgbClr val="532E09"/>
              </a:solidFill>
              <a:latin typeface="+mj-lt"/>
            </a:endParaRPr>
          </a:p>
        </p:txBody>
      </p:sp>
      <p:sp>
        <p:nvSpPr>
          <p:cNvPr id="78" name="52 CuadroTexto"/>
          <p:cNvSpPr txBox="1"/>
          <p:nvPr/>
        </p:nvSpPr>
        <p:spPr>
          <a:xfrm>
            <a:off x="6123022" y="5085184"/>
            <a:ext cx="2051587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s-ES" dirty="0" smtClean="0">
                <a:solidFill>
                  <a:srgbClr val="532E09"/>
                </a:solidFill>
                <a:latin typeface="+mj-lt"/>
              </a:rPr>
              <a:t>TCC</a:t>
            </a:r>
          </a:p>
          <a:p>
            <a:pPr algn="r"/>
            <a:r>
              <a:rPr lang="es-ES" dirty="0" smtClean="0">
                <a:solidFill>
                  <a:srgbClr val="532E09"/>
                </a:solidFill>
                <a:latin typeface="+mj-lt"/>
              </a:rPr>
              <a:t>(</a:t>
            </a:r>
            <a:r>
              <a:rPr lang="es-ES" dirty="0" err="1" smtClean="0">
                <a:solidFill>
                  <a:srgbClr val="532E09"/>
                </a:solidFill>
                <a:latin typeface="+mj-lt"/>
              </a:rPr>
              <a:t>either</a:t>
            </a:r>
            <a:r>
              <a:rPr lang="es-ES" dirty="0" smtClean="0">
                <a:solidFill>
                  <a:srgbClr val="532E09"/>
                </a:solidFill>
                <a:latin typeface="+mj-lt"/>
              </a:rPr>
              <a:t> original </a:t>
            </a:r>
            <a:r>
              <a:rPr lang="es-ES" dirty="0" err="1" smtClean="0">
                <a:solidFill>
                  <a:srgbClr val="532E09"/>
                </a:solidFill>
                <a:latin typeface="+mj-lt"/>
              </a:rPr>
              <a:t>or</a:t>
            </a:r>
            <a:endParaRPr lang="es-ES" dirty="0" smtClean="0">
              <a:solidFill>
                <a:srgbClr val="532E09"/>
              </a:solidFill>
              <a:latin typeface="+mj-lt"/>
            </a:endParaRPr>
          </a:p>
          <a:p>
            <a:pPr algn="r"/>
            <a:r>
              <a:rPr lang="es-ES" dirty="0" err="1" smtClean="0">
                <a:solidFill>
                  <a:srgbClr val="532E09"/>
                </a:solidFill>
                <a:latin typeface="+mj-lt"/>
              </a:rPr>
              <a:t>distributed</a:t>
            </a:r>
            <a:r>
              <a:rPr lang="es-ES" dirty="0" smtClean="0">
                <a:solidFill>
                  <a:srgbClr val="532E09"/>
                </a:solidFill>
                <a:latin typeface="+mj-lt"/>
              </a:rPr>
              <a:t> </a:t>
            </a:r>
            <a:r>
              <a:rPr lang="es-ES" dirty="0" err="1" smtClean="0">
                <a:solidFill>
                  <a:srgbClr val="532E09"/>
                </a:solidFill>
                <a:latin typeface="+mj-lt"/>
              </a:rPr>
              <a:t>commit</a:t>
            </a:r>
            <a:r>
              <a:rPr lang="es-ES" dirty="0" smtClean="0">
                <a:solidFill>
                  <a:srgbClr val="532E09"/>
                </a:solidFill>
                <a:latin typeface="+mj-lt"/>
              </a:rPr>
              <a:t>)</a:t>
            </a:r>
            <a:endParaRPr lang="en-US" dirty="0">
              <a:solidFill>
                <a:srgbClr val="532E09"/>
              </a:solidFill>
              <a:latin typeface="+mj-lt"/>
            </a:endParaRPr>
          </a:p>
        </p:txBody>
      </p:sp>
      <p:sp>
        <p:nvSpPr>
          <p:cNvPr id="79" name="52 CuadroTexto"/>
          <p:cNvSpPr txBox="1"/>
          <p:nvPr/>
        </p:nvSpPr>
        <p:spPr>
          <a:xfrm>
            <a:off x="6588224" y="2276872"/>
            <a:ext cx="155318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rgbClr val="532E09"/>
                </a:solidFill>
                <a:latin typeface="+mj-lt"/>
              </a:rPr>
              <a:t>HMTM</a:t>
            </a:r>
          </a:p>
          <a:p>
            <a:pPr algn="r"/>
            <a:r>
              <a:rPr lang="es-ES" dirty="0" smtClean="0">
                <a:solidFill>
                  <a:srgbClr val="532E09"/>
                </a:solidFill>
                <a:latin typeface="+mj-lt"/>
              </a:rPr>
              <a:t>VTM</a:t>
            </a:r>
          </a:p>
          <a:p>
            <a:pPr algn="r"/>
            <a:r>
              <a:rPr lang="es-ES" dirty="0" err="1" smtClean="0">
                <a:solidFill>
                  <a:srgbClr val="532E09"/>
                </a:solidFill>
                <a:latin typeface="+mj-lt"/>
              </a:rPr>
              <a:t>Damron</a:t>
            </a:r>
            <a:r>
              <a:rPr lang="es-ES" dirty="0" smtClean="0">
                <a:solidFill>
                  <a:srgbClr val="532E09"/>
                </a:solidFill>
                <a:latin typeface="+mj-lt"/>
              </a:rPr>
              <a:t> </a:t>
            </a:r>
            <a:r>
              <a:rPr lang="es-ES" dirty="0" err="1" smtClean="0">
                <a:solidFill>
                  <a:srgbClr val="532E09"/>
                </a:solidFill>
                <a:latin typeface="+mj-lt"/>
              </a:rPr>
              <a:t>HyTM</a:t>
            </a:r>
            <a:endParaRPr lang="es-ES" dirty="0" smtClean="0">
              <a:solidFill>
                <a:srgbClr val="532E09"/>
              </a:solidFill>
              <a:latin typeface="+mj-lt"/>
            </a:endParaRPr>
          </a:p>
          <a:p>
            <a:pPr algn="r"/>
            <a:r>
              <a:rPr lang="es-ES" dirty="0" err="1" smtClean="0">
                <a:solidFill>
                  <a:srgbClr val="532E09"/>
                </a:solidFill>
                <a:latin typeface="+mj-lt"/>
              </a:rPr>
              <a:t>RockTM</a:t>
            </a:r>
            <a:endParaRPr lang="en-US" sz="1400" dirty="0">
              <a:solidFill>
                <a:srgbClr val="532E09"/>
              </a:solidFill>
              <a:latin typeface="+mj-lt"/>
            </a:endParaRPr>
          </a:p>
        </p:txBody>
      </p:sp>
      <p:sp>
        <p:nvSpPr>
          <p:cNvPr id="82" name="52 CuadroTexto"/>
          <p:cNvSpPr txBox="1"/>
          <p:nvPr/>
        </p:nvSpPr>
        <p:spPr>
          <a:xfrm>
            <a:off x="7308304" y="3717031"/>
            <a:ext cx="864096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dirty="0" smtClean="0">
              <a:solidFill>
                <a:srgbClr val="532E09"/>
              </a:solidFill>
              <a:latin typeface="+mj-lt"/>
            </a:endParaRPr>
          </a:p>
          <a:p>
            <a:pPr algn="r"/>
            <a:r>
              <a:rPr lang="es-ES" dirty="0" err="1" smtClean="0">
                <a:solidFill>
                  <a:srgbClr val="532E09"/>
                </a:solidFill>
                <a:latin typeface="+mj-lt"/>
              </a:rPr>
              <a:t>FlexTM</a:t>
            </a:r>
            <a:endParaRPr lang="en-US" sz="1400" dirty="0" smtClean="0">
              <a:solidFill>
                <a:srgbClr val="532E09"/>
              </a:solidFill>
              <a:latin typeface="+mj-lt"/>
            </a:endParaRPr>
          </a:p>
          <a:p>
            <a:pPr algn="r"/>
            <a:endParaRPr lang="en-US" sz="1400" dirty="0">
              <a:solidFill>
                <a:srgbClr val="532E09"/>
              </a:solidFill>
              <a:latin typeface="+mj-lt"/>
            </a:endParaRPr>
          </a:p>
        </p:txBody>
      </p:sp>
      <p:sp>
        <p:nvSpPr>
          <p:cNvPr id="83" name="52 CuadroTexto"/>
          <p:cNvSpPr txBox="1"/>
          <p:nvPr/>
        </p:nvSpPr>
        <p:spPr>
          <a:xfrm>
            <a:off x="3635896" y="2492896"/>
            <a:ext cx="2304256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141C06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800" dirty="0" smtClean="0">
              <a:solidFill>
                <a:srgbClr val="141C06"/>
              </a:solidFill>
              <a:latin typeface="+mj-lt"/>
            </a:endParaRPr>
          </a:p>
          <a:p>
            <a:pPr algn="ctr"/>
            <a:r>
              <a:rPr lang="es-ES" dirty="0" smtClean="0">
                <a:solidFill>
                  <a:srgbClr val="141C06"/>
                </a:solidFill>
                <a:latin typeface="+mj-lt"/>
              </a:rPr>
              <a:t>FASTM</a:t>
            </a:r>
            <a:endParaRPr lang="en-US" sz="1400" dirty="0" smtClean="0">
              <a:solidFill>
                <a:srgbClr val="141C06"/>
              </a:solidFill>
              <a:latin typeface="+mj-lt"/>
            </a:endParaRPr>
          </a:p>
          <a:p>
            <a:pPr algn="r"/>
            <a:endParaRPr lang="en-US" sz="800" dirty="0">
              <a:solidFill>
                <a:srgbClr val="141C06"/>
              </a:solidFill>
              <a:latin typeface="+mj-lt"/>
            </a:endParaRPr>
          </a:p>
        </p:txBody>
      </p:sp>
      <p:sp>
        <p:nvSpPr>
          <p:cNvPr id="85" name="52 CuadroTexto"/>
          <p:cNvSpPr txBox="1"/>
          <p:nvPr/>
        </p:nvSpPr>
        <p:spPr>
          <a:xfrm>
            <a:off x="4932040" y="4221088"/>
            <a:ext cx="129614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800" dirty="0" smtClean="0">
              <a:solidFill>
                <a:srgbClr val="141C06"/>
              </a:solidFill>
              <a:latin typeface="+mj-lt"/>
            </a:endParaRPr>
          </a:p>
          <a:p>
            <a:pPr algn="ctr"/>
            <a:r>
              <a:rPr lang="es-ES" dirty="0" smtClean="0">
                <a:solidFill>
                  <a:srgbClr val="141C06"/>
                </a:solidFill>
                <a:latin typeface="+mj-lt"/>
              </a:rPr>
              <a:t>FUSETM</a:t>
            </a:r>
            <a:endParaRPr lang="en-US" sz="1400" dirty="0" smtClean="0">
              <a:solidFill>
                <a:srgbClr val="141C06"/>
              </a:solidFill>
              <a:latin typeface="+mj-lt"/>
            </a:endParaRPr>
          </a:p>
          <a:p>
            <a:pPr algn="r"/>
            <a:endParaRPr lang="en-US" sz="800" dirty="0">
              <a:solidFill>
                <a:srgbClr val="141C06"/>
              </a:solidFill>
              <a:latin typeface="+mj-lt"/>
            </a:endParaRPr>
          </a:p>
        </p:txBody>
      </p:sp>
      <p:sp>
        <p:nvSpPr>
          <p:cNvPr id="86" name="52 CuadroTexto"/>
          <p:cNvSpPr txBox="1"/>
          <p:nvPr/>
        </p:nvSpPr>
        <p:spPr>
          <a:xfrm>
            <a:off x="3635896" y="5157192"/>
            <a:ext cx="237626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800" dirty="0" smtClean="0">
              <a:solidFill>
                <a:srgbClr val="141C06"/>
              </a:solidFill>
              <a:latin typeface="+mj-lt"/>
            </a:endParaRPr>
          </a:p>
          <a:p>
            <a:pPr algn="ctr"/>
            <a:r>
              <a:rPr lang="es-ES" dirty="0" smtClean="0">
                <a:solidFill>
                  <a:srgbClr val="141C06"/>
                </a:solidFill>
                <a:latin typeface="+mj-lt"/>
              </a:rPr>
              <a:t>SPECTM</a:t>
            </a:r>
            <a:endParaRPr lang="en-US" sz="1400" dirty="0" smtClean="0">
              <a:solidFill>
                <a:srgbClr val="141C06"/>
              </a:solidFill>
              <a:latin typeface="+mj-lt"/>
            </a:endParaRPr>
          </a:p>
          <a:p>
            <a:pPr algn="r"/>
            <a:endParaRPr lang="en-US" sz="800" dirty="0">
              <a:solidFill>
                <a:srgbClr val="141C06"/>
              </a:solidFill>
              <a:latin typeface="+mj-lt"/>
            </a:endParaRPr>
          </a:p>
        </p:txBody>
      </p:sp>
      <p:sp>
        <p:nvSpPr>
          <p:cNvPr id="88" name="52 CuadroTexto"/>
          <p:cNvSpPr txBox="1"/>
          <p:nvPr/>
        </p:nvSpPr>
        <p:spPr>
          <a:xfrm>
            <a:off x="1907704" y="3356992"/>
            <a:ext cx="129614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800" dirty="0" smtClean="0">
              <a:solidFill>
                <a:srgbClr val="141C06"/>
              </a:solidFill>
              <a:latin typeface="+mj-lt"/>
            </a:endParaRPr>
          </a:p>
          <a:p>
            <a:pPr algn="ctr"/>
            <a:r>
              <a:rPr lang="es-ES" dirty="0" smtClean="0">
                <a:solidFill>
                  <a:srgbClr val="141C06"/>
                </a:solidFill>
                <a:latin typeface="+mj-lt"/>
              </a:rPr>
              <a:t>SWAPTM</a:t>
            </a:r>
            <a:endParaRPr lang="en-US" sz="1400" dirty="0" smtClean="0">
              <a:solidFill>
                <a:srgbClr val="141C06"/>
              </a:solidFill>
              <a:latin typeface="+mj-lt"/>
            </a:endParaRPr>
          </a:p>
          <a:p>
            <a:pPr algn="r"/>
            <a:endParaRPr lang="en-US" sz="800" dirty="0">
              <a:solidFill>
                <a:srgbClr val="141C06"/>
              </a:solidFill>
              <a:latin typeface="+mj-lt"/>
            </a:endParaRPr>
          </a:p>
        </p:txBody>
      </p:sp>
      <p:sp>
        <p:nvSpPr>
          <p:cNvPr id="89" name="4 Cinta hacia abajo"/>
          <p:cNvSpPr/>
          <p:nvPr/>
        </p:nvSpPr>
        <p:spPr>
          <a:xfrm>
            <a:off x="1547664" y="4941168"/>
            <a:ext cx="4184848" cy="1080120"/>
          </a:xfrm>
          <a:prstGeom prst="ribbon">
            <a:avLst>
              <a:gd name="adj1" fmla="val 16667"/>
              <a:gd name="adj2" fmla="val 7164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41C06"/>
                </a:solidFill>
              </a:rPr>
              <a:t>Objective: </a:t>
            </a:r>
            <a:r>
              <a:rPr lang="en-US" sz="1600" dirty="0" smtClean="0">
                <a:solidFill>
                  <a:srgbClr val="141C06"/>
                </a:solidFill>
              </a:rPr>
              <a:t>Simple and elegant design to reduce the overheads of existing eager HTMs</a:t>
            </a:r>
            <a:endParaRPr lang="en-US" sz="1600" dirty="0">
              <a:solidFill>
                <a:srgbClr val="141C06"/>
              </a:solidFill>
            </a:endParaRPr>
          </a:p>
        </p:txBody>
      </p:sp>
      <p:sp>
        <p:nvSpPr>
          <p:cNvPr id="90" name="25 Cinta hacia abajo"/>
          <p:cNvSpPr/>
          <p:nvPr/>
        </p:nvSpPr>
        <p:spPr>
          <a:xfrm>
            <a:off x="4788024" y="2060848"/>
            <a:ext cx="4184848" cy="1080120"/>
          </a:xfrm>
          <a:prstGeom prst="ribbon">
            <a:avLst>
              <a:gd name="adj1" fmla="val 16667"/>
              <a:gd name="adj2" fmla="val 7164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41C06"/>
                </a:solidFill>
              </a:rPr>
              <a:t>Objective: </a:t>
            </a:r>
            <a:r>
              <a:rPr lang="en-US" sz="1600" dirty="0" smtClean="0">
                <a:solidFill>
                  <a:srgbClr val="141C06"/>
                </a:solidFill>
              </a:rPr>
              <a:t>Feasible eager/lazy HTM systems with minimal communication at commit time</a:t>
            </a:r>
            <a:endParaRPr lang="en-US" sz="1600" dirty="0">
              <a:solidFill>
                <a:srgbClr val="141C06"/>
              </a:solidFill>
            </a:endParaRPr>
          </a:p>
        </p:txBody>
      </p:sp>
      <p:sp>
        <p:nvSpPr>
          <p:cNvPr id="91" name="25 Cinta hacia abajo"/>
          <p:cNvSpPr/>
          <p:nvPr/>
        </p:nvSpPr>
        <p:spPr>
          <a:xfrm>
            <a:off x="2915816" y="5517232"/>
            <a:ext cx="3534680" cy="1006371"/>
          </a:xfrm>
          <a:prstGeom prst="ribbon">
            <a:avLst>
              <a:gd name="adj1" fmla="val 16667"/>
              <a:gd name="adj2" fmla="val 7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41C06"/>
                </a:solidFill>
              </a:rPr>
              <a:t>Objective: </a:t>
            </a:r>
            <a:r>
              <a:rPr lang="en-US" sz="1600" dirty="0" smtClean="0">
                <a:solidFill>
                  <a:srgbClr val="141C06"/>
                </a:solidFill>
              </a:rPr>
              <a:t>Flexible conflict and version management at execution time</a:t>
            </a:r>
            <a:endParaRPr lang="en-US" sz="1600" dirty="0">
              <a:solidFill>
                <a:srgbClr val="141C06"/>
              </a:solidFill>
            </a:endParaRPr>
          </a:p>
        </p:txBody>
      </p:sp>
      <p:sp>
        <p:nvSpPr>
          <p:cNvPr id="84" name="52 CuadroTexto"/>
          <p:cNvSpPr txBox="1"/>
          <p:nvPr/>
        </p:nvSpPr>
        <p:spPr>
          <a:xfrm>
            <a:off x="3491880" y="3429000"/>
            <a:ext cx="129614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800" dirty="0" smtClean="0">
              <a:solidFill>
                <a:srgbClr val="141C06"/>
              </a:solidFill>
              <a:latin typeface="+mj-lt"/>
            </a:endParaRPr>
          </a:p>
          <a:p>
            <a:pPr algn="ctr"/>
            <a:r>
              <a:rPr lang="es-ES" dirty="0" smtClean="0">
                <a:solidFill>
                  <a:srgbClr val="141C06"/>
                </a:solidFill>
                <a:latin typeface="+mj-lt"/>
              </a:rPr>
              <a:t>FUSETM</a:t>
            </a:r>
            <a:endParaRPr lang="en-US" sz="1400" dirty="0" smtClean="0">
              <a:solidFill>
                <a:srgbClr val="141C06"/>
              </a:solidFill>
              <a:latin typeface="+mj-lt"/>
            </a:endParaRPr>
          </a:p>
          <a:p>
            <a:pPr algn="r"/>
            <a:endParaRPr lang="en-US" sz="800" dirty="0">
              <a:solidFill>
                <a:srgbClr val="141C06"/>
              </a:solidFill>
              <a:latin typeface="+mj-lt"/>
            </a:endParaRPr>
          </a:p>
        </p:txBody>
      </p:sp>
      <p:sp>
        <p:nvSpPr>
          <p:cNvPr id="87" name="52 CuadroTexto"/>
          <p:cNvSpPr txBox="1"/>
          <p:nvPr/>
        </p:nvSpPr>
        <p:spPr>
          <a:xfrm>
            <a:off x="4211960" y="3789040"/>
            <a:ext cx="129614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es-ES" sz="800" dirty="0" smtClean="0">
              <a:solidFill>
                <a:srgbClr val="141C06"/>
              </a:solidFill>
              <a:latin typeface="+mj-lt"/>
            </a:endParaRPr>
          </a:p>
          <a:p>
            <a:pPr algn="ctr"/>
            <a:r>
              <a:rPr lang="es-ES" dirty="0" smtClean="0">
                <a:solidFill>
                  <a:srgbClr val="141C06"/>
                </a:solidFill>
                <a:latin typeface="+mj-lt"/>
              </a:rPr>
              <a:t>DYNTM</a:t>
            </a:r>
            <a:endParaRPr lang="en-US" sz="1400" dirty="0" smtClean="0">
              <a:solidFill>
                <a:srgbClr val="141C06"/>
              </a:solidFill>
              <a:latin typeface="+mj-lt"/>
            </a:endParaRPr>
          </a:p>
          <a:p>
            <a:pPr algn="r"/>
            <a:endParaRPr lang="en-US" sz="800" dirty="0">
              <a:solidFill>
                <a:srgbClr val="141C06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760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448 0.05232 C 0.07101 0.06227 0.02969 0.04607 -0.01666 0.01459 C -0.06336 -0.01666 -0.09843 -0.05046 -0.09427 -0.06088 C -0.09027 -0.07106 -0.04913 -0.05393 -0.0026 -0.02291 C 0.0441 0.00834 0.07865 0.04144 0.07448 0.05232 Z " pathEditMode="relative" rAng="6999557" ptsTypes="fffff">
                                      <p:cBhvr>
                                        <p:cTn id="36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path" presetSubtype="0" repeatCount="292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88889E-6 -0.1287 L 0.48039 -0.1287 L 0.48039 0.27014 L -3.88889E-6 0.27014 L -3.88889E-6 -0.1287 Z " pathEditMode="fixed" rAng="0" ptsTypes="FFFFF">
                                      <p:cBhvr>
                                        <p:cTn id="42" dur="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00" y="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5" grpId="0" animBg="1"/>
      <p:bldP spid="85" grpId="1" animBg="1"/>
      <p:bldP spid="86" grpId="0" animBg="1"/>
      <p:bldP spid="86" grpId="1" animBg="1"/>
      <p:bldP spid="88" grpId="0" animBg="1"/>
      <p:bldP spid="88" grpId="1" animBg="1"/>
      <p:bldP spid="88" grpId="2" animBg="1"/>
      <p:bldP spid="89" grpId="0" animBg="1"/>
      <p:bldP spid="89" grpId="1" animBg="1"/>
      <p:bldP spid="90" grpId="0" animBg="1"/>
      <p:bldP spid="90" grpId="1" animBg="1"/>
      <p:bldP spid="91" grpId="0" animBg="1"/>
      <p:bldP spid="84" grpId="0" animBg="1"/>
      <p:bldP spid="84" grpId="1" animBg="1"/>
      <p:bldP spid="87" grpId="0" animBg="1"/>
      <p:bldP spid="87" grpId="1" animBg="1"/>
      <p:bldP spid="8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Experimental Environment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11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157592" cy="5073427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Simics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infrastructure from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Virtutech</a:t>
            </a:r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Full-system functional simulation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Models a SPARC multiprocessor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Runs on top of a Solaris 9 Operating System</a:t>
            </a:r>
          </a:p>
          <a:p>
            <a:pPr lvl="1"/>
            <a:endParaRPr lang="en-US" sz="10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GEMS 2.1 timing module from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Multifacet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University of Wisconsin’s group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Non-memory operations are retired one per cycle 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Models the memory hierarchy, coherence protocol, network traffic and HTM support (multiple cycles per instruction)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Written in C++ and SLICC (coherence protocol)</a:t>
            </a:r>
          </a:p>
          <a:p>
            <a:pPr lvl="1"/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Base HTM support included (reference HTM systems)</a:t>
            </a:r>
          </a:p>
          <a:p>
            <a:pPr lvl="1"/>
            <a:r>
              <a:rPr lang="en-US" sz="18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LogTM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-SE </a:t>
            </a:r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Slightly modified to better model software logging</a:t>
            </a:r>
          </a:p>
          <a:p>
            <a:pPr lvl="1"/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TCC-Dist  Adapted to include speculative L1 with idealized victim cache (no overflows) and distributed commits based on acquiring directory modules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8"/>
            <a:chOff x="395536" y="899226"/>
            <a:chExt cx="8378943" cy="369533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Methodology </a:t>
              </a:r>
              <a:endParaRPr lang="en-US" b="1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86302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225 Conector recto"/>
          <p:cNvCxnSpPr/>
          <p:nvPr/>
        </p:nvCxnSpPr>
        <p:spPr>
          <a:xfrm flipH="1" flipV="1">
            <a:off x="7633588" y="4407299"/>
            <a:ext cx="682419" cy="59436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CMP Configuration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543278" y="6376243"/>
            <a:ext cx="561975" cy="365125"/>
          </a:xfrm>
        </p:spPr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12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412776"/>
            <a:ext cx="8229600" cy="5073427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8"/>
            <a:chOff x="395536" y="899226"/>
            <a:chExt cx="8378943" cy="369533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Methodology </a:t>
              </a:r>
              <a:endParaRPr lang="en-US" b="1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cxnSp>
        <p:nvCxnSpPr>
          <p:cNvPr id="22" name="187 Conector recto"/>
          <p:cNvCxnSpPr/>
          <p:nvPr/>
        </p:nvCxnSpPr>
        <p:spPr>
          <a:xfrm>
            <a:off x="6265379" y="3212122"/>
            <a:ext cx="2050628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181 Conector recto"/>
          <p:cNvCxnSpPr/>
          <p:nvPr/>
        </p:nvCxnSpPr>
        <p:spPr>
          <a:xfrm>
            <a:off x="8315163" y="3212127"/>
            <a:ext cx="844" cy="1783088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180 Conector recto"/>
          <p:cNvCxnSpPr/>
          <p:nvPr/>
        </p:nvCxnSpPr>
        <p:spPr>
          <a:xfrm>
            <a:off x="7633588" y="3252806"/>
            <a:ext cx="0" cy="1789535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179 Conector recto"/>
          <p:cNvCxnSpPr/>
          <p:nvPr/>
        </p:nvCxnSpPr>
        <p:spPr>
          <a:xfrm>
            <a:off x="6949483" y="3232096"/>
            <a:ext cx="0" cy="1769564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75 Conector recto"/>
          <p:cNvCxnSpPr/>
          <p:nvPr/>
        </p:nvCxnSpPr>
        <p:spPr>
          <a:xfrm>
            <a:off x="6265379" y="3212125"/>
            <a:ext cx="0" cy="178309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4 Rectángulo"/>
          <p:cNvSpPr/>
          <p:nvPr/>
        </p:nvSpPr>
        <p:spPr>
          <a:xfrm>
            <a:off x="3548321" y="3173835"/>
            <a:ext cx="1895606" cy="18956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22 Rectángulo"/>
          <p:cNvSpPr/>
          <p:nvPr/>
        </p:nvSpPr>
        <p:spPr>
          <a:xfrm>
            <a:off x="4530021" y="3240070"/>
            <a:ext cx="834067" cy="532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Core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26 Rectángulo"/>
          <p:cNvSpPr/>
          <p:nvPr/>
        </p:nvSpPr>
        <p:spPr>
          <a:xfrm>
            <a:off x="3635896" y="3821737"/>
            <a:ext cx="1721278" cy="5265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L2 Cache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28 Rectángulo"/>
          <p:cNvSpPr/>
          <p:nvPr/>
        </p:nvSpPr>
        <p:spPr>
          <a:xfrm>
            <a:off x="4523107" y="4395098"/>
            <a:ext cx="834067" cy="584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Router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29 Rectángulo"/>
          <p:cNvSpPr/>
          <p:nvPr/>
        </p:nvSpPr>
        <p:spPr>
          <a:xfrm>
            <a:off x="3612099" y="4403813"/>
            <a:ext cx="834067" cy="575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Dir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56" name="190 Conector recto"/>
          <p:cNvCxnSpPr/>
          <p:nvPr/>
        </p:nvCxnSpPr>
        <p:spPr>
          <a:xfrm>
            <a:off x="6263691" y="3806487"/>
            <a:ext cx="2052316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191 Conector recto"/>
          <p:cNvCxnSpPr/>
          <p:nvPr/>
        </p:nvCxnSpPr>
        <p:spPr>
          <a:xfrm>
            <a:off x="6265379" y="4400852"/>
            <a:ext cx="2050628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192 Conector recto"/>
          <p:cNvCxnSpPr/>
          <p:nvPr/>
        </p:nvCxnSpPr>
        <p:spPr>
          <a:xfrm>
            <a:off x="6265379" y="4995215"/>
            <a:ext cx="2050628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225 Conector recto"/>
          <p:cNvCxnSpPr/>
          <p:nvPr/>
        </p:nvCxnSpPr>
        <p:spPr>
          <a:xfrm flipH="1">
            <a:off x="6265379" y="4400854"/>
            <a:ext cx="685792" cy="59436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233 Conector recto"/>
          <p:cNvCxnSpPr/>
          <p:nvPr/>
        </p:nvCxnSpPr>
        <p:spPr>
          <a:xfrm rot="5400000">
            <a:off x="6307806" y="5055919"/>
            <a:ext cx="594364" cy="1686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236 Rectángulo"/>
          <p:cNvSpPr/>
          <p:nvPr/>
        </p:nvSpPr>
        <p:spPr>
          <a:xfrm>
            <a:off x="6039593" y="5366693"/>
            <a:ext cx="1213188" cy="5943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Memory</a:t>
            </a:r>
          </a:p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controller</a:t>
            </a: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81" name="239 Grupo"/>
          <p:cNvGrpSpPr/>
          <p:nvPr/>
        </p:nvGrpSpPr>
        <p:grpSpPr>
          <a:xfrm>
            <a:off x="7802469" y="4759580"/>
            <a:ext cx="454946" cy="817251"/>
            <a:chOff x="6929454" y="4786322"/>
            <a:chExt cx="428628" cy="785818"/>
          </a:xfrm>
        </p:grpSpPr>
        <p:cxnSp>
          <p:nvCxnSpPr>
            <p:cNvPr id="99" name="237 Conector recto"/>
            <p:cNvCxnSpPr/>
            <p:nvPr/>
          </p:nvCxnSpPr>
          <p:spPr>
            <a:xfrm rot="5400000">
              <a:off x="6787372" y="5071280"/>
              <a:ext cx="571504" cy="1588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238 Rectángulo"/>
            <p:cNvSpPr/>
            <p:nvPr/>
          </p:nvSpPr>
          <p:spPr>
            <a:xfrm>
              <a:off x="6929454" y="5357826"/>
              <a:ext cx="428628" cy="2143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82" name="240 Grupo"/>
          <p:cNvGrpSpPr/>
          <p:nvPr/>
        </p:nvGrpSpPr>
        <p:grpSpPr>
          <a:xfrm rot="10800000">
            <a:off x="7672602" y="2627970"/>
            <a:ext cx="454946" cy="817251"/>
            <a:chOff x="6929454" y="4786322"/>
            <a:chExt cx="428628" cy="785818"/>
          </a:xfrm>
        </p:grpSpPr>
        <p:cxnSp>
          <p:nvCxnSpPr>
            <p:cNvPr id="97" name="241 Conector recto"/>
            <p:cNvCxnSpPr/>
            <p:nvPr/>
          </p:nvCxnSpPr>
          <p:spPr>
            <a:xfrm rot="5400000">
              <a:off x="6787372" y="5071280"/>
              <a:ext cx="571504" cy="1588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242 Rectángulo"/>
            <p:cNvSpPr/>
            <p:nvPr/>
          </p:nvSpPr>
          <p:spPr>
            <a:xfrm>
              <a:off x="6929454" y="5357826"/>
              <a:ext cx="428628" cy="2143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83" name="243 Grupo"/>
          <p:cNvGrpSpPr/>
          <p:nvPr/>
        </p:nvGrpSpPr>
        <p:grpSpPr>
          <a:xfrm rot="10800000">
            <a:off x="6304977" y="2614901"/>
            <a:ext cx="454946" cy="817251"/>
            <a:chOff x="6929454" y="4786322"/>
            <a:chExt cx="428628" cy="785818"/>
          </a:xfrm>
        </p:grpSpPr>
        <p:cxnSp>
          <p:nvCxnSpPr>
            <p:cNvPr id="95" name="244 Conector recto"/>
            <p:cNvCxnSpPr/>
            <p:nvPr/>
          </p:nvCxnSpPr>
          <p:spPr>
            <a:xfrm rot="5400000">
              <a:off x="6787372" y="5071280"/>
              <a:ext cx="571504" cy="1588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245 Rectángulo"/>
            <p:cNvSpPr/>
            <p:nvPr/>
          </p:nvSpPr>
          <p:spPr>
            <a:xfrm>
              <a:off x="6929454" y="5357826"/>
              <a:ext cx="428628" cy="21431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4" name="246 Rectángulo"/>
          <p:cNvSpPr/>
          <p:nvPr/>
        </p:nvSpPr>
        <p:spPr>
          <a:xfrm>
            <a:off x="611560" y="1916832"/>
            <a:ext cx="2304257" cy="26726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6" name="248 Rectángulo"/>
          <p:cNvSpPr/>
          <p:nvPr/>
        </p:nvSpPr>
        <p:spPr>
          <a:xfrm>
            <a:off x="1815148" y="2654010"/>
            <a:ext cx="1011788" cy="7557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data</a:t>
            </a:r>
          </a:p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cache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8" name="251 Rectángulo"/>
          <p:cNvSpPr/>
          <p:nvPr/>
        </p:nvSpPr>
        <p:spPr>
          <a:xfrm>
            <a:off x="1815148" y="2005938"/>
            <a:ext cx="1011788" cy="57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REGs ckpt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0" name="253 Rectángulo"/>
          <p:cNvSpPr/>
          <p:nvPr/>
        </p:nvSpPr>
        <p:spPr>
          <a:xfrm>
            <a:off x="1815148" y="3519623"/>
            <a:ext cx="1011788" cy="974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HTM Support</a:t>
            </a: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91" name="254 Conector recto"/>
          <p:cNvCxnSpPr/>
          <p:nvPr/>
        </p:nvCxnSpPr>
        <p:spPr>
          <a:xfrm>
            <a:off x="2915816" y="1941386"/>
            <a:ext cx="720080" cy="129686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257 Conector recto"/>
          <p:cNvCxnSpPr/>
          <p:nvPr/>
        </p:nvCxnSpPr>
        <p:spPr>
          <a:xfrm rot="5400000" flipH="1" flipV="1">
            <a:off x="2864696" y="3809928"/>
            <a:ext cx="822321" cy="72008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260 Conector recto"/>
          <p:cNvCxnSpPr/>
          <p:nvPr/>
        </p:nvCxnSpPr>
        <p:spPr>
          <a:xfrm>
            <a:off x="5443927" y="3181291"/>
            <a:ext cx="595666" cy="430126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262 Conector recto"/>
          <p:cNvCxnSpPr/>
          <p:nvPr/>
        </p:nvCxnSpPr>
        <p:spPr>
          <a:xfrm flipV="1">
            <a:off x="5443927" y="3955079"/>
            <a:ext cx="609019" cy="110168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83 Llamada rectangular"/>
          <p:cNvSpPr/>
          <p:nvPr/>
        </p:nvSpPr>
        <p:spPr>
          <a:xfrm>
            <a:off x="7831486" y="5687579"/>
            <a:ext cx="1133002" cy="522866"/>
          </a:xfrm>
          <a:prstGeom prst="wedgeRectCallout">
            <a:avLst>
              <a:gd name="adj1" fmla="val -31759"/>
              <a:gd name="adj2" fmla="val -89984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4 GB DRAM,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150 cycles</a:t>
            </a:r>
          </a:p>
        </p:txBody>
      </p:sp>
      <p:cxnSp>
        <p:nvCxnSpPr>
          <p:cNvPr id="186" name="225 Conector recto"/>
          <p:cNvCxnSpPr/>
          <p:nvPr/>
        </p:nvCxnSpPr>
        <p:spPr>
          <a:xfrm flipH="1">
            <a:off x="7629371" y="3222337"/>
            <a:ext cx="685792" cy="59436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225 Conector recto"/>
          <p:cNvCxnSpPr/>
          <p:nvPr/>
        </p:nvCxnSpPr>
        <p:spPr>
          <a:xfrm flipH="1">
            <a:off x="7614878" y="4407299"/>
            <a:ext cx="685792" cy="59436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225 Conector recto"/>
          <p:cNvCxnSpPr/>
          <p:nvPr/>
        </p:nvCxnSpPr>
        <p:spPr>
          <a:xfrm flipH="1">
            <a:off x="6263691" y="3212122"/>
            <a:ext cx="685792" cy="59436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196 Elipse"/>
          <p:cNvSpPr/>
          <p:nvPr/>
        </p:nvSpPr>
        <p:spPr>
          <a:xfrm>
            <a:off x="7900075" y="4630184"/>
            <a:ext cx="151649" cy="148591"/>
          </a:xfrm>
          <a:prstGeom prst="ellips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97" name="225 Conector recto"/>
          <p:cNvCxnSpPr/>
          <p:nvPr/>
        </p:nvCxnSpPr>
        <p:spPr>
          <a:xfrm flipH="1" flipV="1">
            <a:off x="7632744" y="3214035"/>
            <a:ext cx="682419" cy="59436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195 Elipse"/>
          <p:cNvSpPr/>
          <p:nvPr/>
        </p:nvSpPr>
        <p:spPr>
          <a:xfrm>
            <a:off x="7900075" y="3445221"/>
            <a:ext cx="151649" cy="148591"/>
          </a:xfrm>
          <a:prstGeom prst="ellips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98" name="225 Conector recto"/>
          <p:cNvCxnSpPr/>
          <p:nvPr/>
        </p:nvCxnSpPr>
        <p:spPr>
          <a:xfrm flipH="1" flipV="1">
            <a:off x="6262935" y="3212127"/>
            <a:ext cx="682419" cy="59436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193 Elipse"/>
          <p:cNvSpPr/>
          <p:nvPr/>
        </p:nvSpPr>
        <p:spPr>
          <a:xfrm>
            <a:off x="6532450" y="3435004"/>
            <a:ext cx="151649" cy="148591"/>
          </a:xfrm>
          <a:prstGeom prst="ellips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99" name="225 Conector recto"/>
          <p:cNvCxnSpPr/>
          <p:nvPr/>
        </p:nvCxnSpPr>
        <p:spPr>
          <a:xfrm flipH="1" flipV="1">
            <a:off x="6253232" y="4400850"/>
            <a:ext cx="682419" cy="59436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194 Elipse"/>
          <p:cNvSpPr/>
          <p:nvPr/>
        </p:nvSpPr>
        <p:spPr>
          <a:xfrm>
            <a:off x="6532450" y="4610989"/>
            <a:ext cx="151649" cy="148591"/>
          </a:xfrm>
          <a:prstGeom prst="ellips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0" name="22 Rectángulo"/>
          <p:cNvSpPr/>
          <p:nvPr/>
        </p:nvSpPr>
        <p:spPr>
          <a:xfrm>
            <a:off x="3635896" y="3240070"/>
            <a:ext cx="834067" cy="532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Core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8" name="207 Grupo"/>
          <p:cNvGrpSpPr/>
          <p:nvPr/>
        </p:nvGrpSpPr>
        <p:grpSpPr>
          <a:xfrm>
            <a:off x="6046343" y="4778775"/>
            <a:ext cx="332669" cy="338662"/>
            <a:chOff x="3575304" y="1133862"/>
            <a:chExt cx="1895606" cy="1895676"/>
          </a:xfrm>
        </p:grpSpPr>
        <p:sp>
          <p:nvSpPr>
            <p:cNvPr id="202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3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4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5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6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7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09" name="208 Grupo"/>
          <p:cNvGrpSpPr/>
          <p:nvPr/>
        </p:nvGrpSpPr>
        <p:grpSpPr>
          <a:xfrm>
            <a:off x="6784836" y="3018512"/>
            <a:ext cx="332669" cy="338662"/>
            <a:chOff x="3575304" y="1133862"/>
            <a:chExt cx="1895606" cy="1895676"/>
          </a:xfrm>
        </p:grpSpPr>
        <p:sp>
          <p:nvSpPr>
            <p:cNvPr id="210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1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2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3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4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5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16" name="215 Grupo"/>
          <p:cNvGrpSpPr/>
          <p:nvPr/>
        </p:nvGrpSpPr>
        <p:grpSpPr>
          <a:xfrm>
            <a:off x="6041822" y="3623250"/>
            <a:ext cx="332669" cy="338662"/>
            <a:chOff x="3575304" y="1133862"/>
            <a:chExt cx="1895606" cy="1895676"/>
          </a:xfrm>
        </p:grpSpPr>
        <p:sp>
          <p:nvSpPr>
            <p:cNvPr id="217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8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9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0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1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2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23" name="222 Grupo"/>
          <p:cNvGrpSpPr/>
          <p:nvPr/>
        </p:nvGrpSpPr>
        <p:grpSpPr>
          <a:xfrm>
            <a:off x="6061635" y="4194372"/>
            <a:ext cx="332669" cy="338662"/>
            <a:chOff x="3575304" y="1133862"/>
            <a:chExt cx="1895606" cy="1895676"/>
          </a:xfrm>
        </p:grpSpPr>
        <p:sp>
          <p:nvSpPr>
            <p:cNvPr id="224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5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6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7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8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9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30" name="229 Grupo"/>
          <p:cNvGrpSpPr/>
          <p:nvPr/>
        </p:nvGrpSpPr>
        <p:grpSpPr>
          <a:xfrm>
            <a:off x="6041751" y="3042791"/>
            <a:ext cx="332669" cy="338662"/>
            <a:chOff x="3575304" y="1133862"/>
            <a:chExt cx="1895606" cy="1895676"/>
          </a:xfrm>
        </p:grpSpPr>
        <p:sp>
          <p:nvSpPr>
            <p:cNvPr id="231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2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3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4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5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6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37" name="236 Grupo"/>
          <p:cNvGrpSpPr/>
          <p:nvPr/>
        </p:nvGrpSpPr>
        <p:grpSpPr>
          <a:xfrm>
            <a:off x="6789571" y="3623250"/>
            <a:ext cx="332669" cy="338662"/>
            <a:chOff x="3575304" y="1133862"/>
            <a:chExt cx="1895606" cy="1895676"/>
          </a:xfrm>
        </p:grpSpPr>
        <p:sp>
          <p:nvSpPr>
            <p:cNvPr id="238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9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0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1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2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3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51" name="250 Grupo"/>
          <p:cNvGrpSpPr/>
          <p:nvPr/>
        </p:nvGrpSpPr>
        <p:grpSpPr>
          <a:xfrm>
            <a:off x="6779019" y="4221250"/>
            <a:ext cx="332669" cy="338662"/>
            <a:chOff x="3575304" y="1133862"/>
            <a:chExt cx="1895606" cy="1895676"/>
          </a:xfrm>
        </p:grpSpPr>
        <p:sp>
          <p:nvSpPr>
            <p:cNvPr id="252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3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4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5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6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7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58" name="257 Grupo"/>
          <p:cNvGrpSpPr/>
          <p:nvPr/>
        </p:nvGrpSpPr>
        <p:grpSpPr>
          <a:xfrm>
            <a:off x="6776211" y="4759580"/>
            <a:ext cx="332669" cy="338662"/>
            <a:chOff x="3575304" y="1133862"/>
            <a:chExt cx="1895606" cy="1895676"/>
          </a:xfrm>
        </p:grpSpPr>
        <p:sp>
          <p:nvSpPr>
            <p:cNvPr id="259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0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1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2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3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64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73" name="272 Grupo"/>
          <p:cNvGrpSpPr/>
          <p:nvPr/>
        </p:nvGrpSpPr>
        <p:grpSpPr>
          <a:xfrm>
            <a:off x="7474956" y="3026816"/>
            <a:ext cx="332669" cy="338662"/>
            <a:chOff x="3575304" y="1133862"/>
            <a:chExt cx="1895606" cy="1895676"/>
          </a:xfrm>
        </p:grpSpPr>
        <p:sp>
          <p:nvSpPr>
            <p:cNvPr id="274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5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6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7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8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9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80" name="279 Grupo"/>
          <p:cNvGrpSpPr/>
          <p:nvPr/>
        </p:nvGrpSpPr>
        <p:grpSpPr>
          <a:xfrm>
            <a:off x="7479691" y="3631554"/>
            <a:ext cx="332669" cy="338662"/>
            <a:chOff x="3575304" y="1133862"/>
            <a:chExt cx="1895606" cy="1895676"/>
          </a:xfrm>
        </p:grpSpPr>
        <p:sp>
          <p:nvSpPr>
            <p:cNvPr id="281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2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3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4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5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6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87" name="286 Grupo"/>
          <p:cNvGrpSpPr/>
          <p:nvPr/>
        </p:nvGrpSpPr>
        <p:grpSpPr>
          <a:xfrm>
            <a:off x="7469139" y="4229554"/>
            <a:ext cx="332669" cy="338662"/>
            <a:chOff x="3575304" y="1133862"/>
            <a:chExt cx="1895606" cy="1895676"/>
          </a:xfrm>
        </p:grpSpPr>
        <p:sp>
          <p:nvSpPr>
            <p:cNvPr id="288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9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0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1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2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3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94" name="293 Grupo"/>
          <p:cNvGrpSpPr/>
          <p:nvPr/>
        </p:nvGrpSpPr>
        <p:grpSpPr>
          <a:xfrm>
            <a:off x="7466331" y="4767884"/>
            <a:ext cx="332669" cy="338662"/>
            <a:chOff x="3575304" y="1133862"/>
            <a:chExt cx="1895606" cy="1895676"/>
          </a:xfrm>
        </p:grpSpPr>
        <p:sp>
          <p:nvSpPr>
            <p:cNvPr id="295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6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7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8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9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0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cxnSp>
        <p:nvCxnSpPr>
          <p:cNvPr id="301" name="179 Conector recto"/>
          <p:cNvCxnSpPr/>
          <p:nvPr/>
        </p:nvCxnSpPr>
        <p:spPr>
          <a:xfrm>
            <a:off x="8317133" y="3251905"/>
            <a:ext cx="0" cy="1769564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2" name="301 Grupo"/>
          <p:cNvGrpSpPr/>
          <p:nvPr/>
        </p:nvGrpSpPr>
        <p:grpSpPr>
          <a:xfrm>
            <a:off x="8152486" y="3038321"/>
            <a:ext cx="332669" cy="338662"/>
            <a:chOff x="3575304" y="1133862"/>
            <a:chExt cx="1895606" cy="1895676"/>
          </a:xfrm>
        </p:grpSpPr>
        <p:sp>
          <p:nvSpPr>
            <p:cNvPr id="303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4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5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6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7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8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309" name="308 Grupo"/>
          <p:cNvGrpSpPr/>
          <p:nvPr/>
        </p:nvGrpSpPr>
        <p:grpSpPr>
          <a:xfrm>
            <a:off x="8157221" y="3643059"/>
            <a:ext cx="332669" cy="338662"/>
            <a:chOff x="3575304" y="1133862"/>
            <a:chExt cx="1895606" cy="1895676"/>
          </a:xfrm>
        </p:grpSpPr>
        <p:sp>
          <p:nvSpPr>
            <p:cNvPr id="310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1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2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3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4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5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316" name="315 Grupo"/>
          <p:cNvGrpSpPr/>
          <p:nvPr/>
        </p:nvGrpSpPr>
        <p:grpSpPr>
          <a:xfrm>
            <a:off x="8146669" y="4241059"/>
            <a:ext cx="332669" cy="338662"/>
            <a:chOff x="3575304" y="1133862"/>
            <a:chExt cx="1895606" cy="1895676"/>
          </a:xfrm>
        </p:grpSpPr>
        <p:sp>
          <p:nvSpPr>
            <p:cNvPr id="317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8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9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0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1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2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323" name="322 Grupo"/>
          <p:cNvGrpSpPr/>
          <p:nvPr/>
        </p:nvGrpSpPr>
        <p:grpSpPr>
          <a:xfrm>
            <a:off x="8143861" y="4779389"/>
            <a:ext cx="332669" cy="338662"/>
            <a:chOff x="3575304" y="1133862"/>
            <a:chExt cx="1895606" cy="1895676"/>
          </a:xfrm>
        </p:grpSpPr>
        <p:sp>
          <p:nvSpPr>
            <p:cNvPr id="324" name="4 Rectángulo"/>
            <p:cNvSpPr/>
            <p:nvPr/>
          </p:nvSpPr>
          <p:spPr>
            <a:xfrm>
              <a:off x="3575304" y="1133862"/>
              <a:ext cx="1895606" cy="18956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5" name="22 Rectángulo"/>
            <p:cNvSpPr/>
            <p:nvPr/>
          </p:nvSpPr>
          <p:spPr>
            <a:xfrm>
              <a:off x="4557004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6" name="26 Rectángulo"/>
            <p:cNvSpPr/>
            <p:nvPr/>
          </p:nvSpPr>
          <p:spPr>
            <a:xfrm>
              <a:off x="3662879" y="1781764"/>
              <a:ext cx="1721278" cy="5265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7" name="28 Rectángulo"/>
            <p:cNvSpPr/>
            <p:nvPr/>
          </p:nvSpPr>
          <p:spPr>
            <a:xfrm>
              <a:off x="4550090" y="2355125"/>
              <a:ext cx="834067" cy="58469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8" name="29 Rectángulo"/>
            <p:cNvSpPr/>
            <p:nvPr/>
          </p:nvSpPr>
          <p:spPr>
            <a:xfrm>
              <a:off x="3639082" y="2363840"/>
              <a:ext cx="834067" cy="5759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29" name="22 Rectángulo"/>
            <p:cNvSpPr/>
            <p:nvPr/>
          </p:nvSpPr>
          <p:spPr>
            <a:xfrm>
              <a:off x="3662879" y="1200097"/>
              <a:ext cx="834067" cy="5321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333" name="251 Rectángulo"/>
          <p:cNvSpPr/>
          <p:nvPr/>
        </p:nvSpPr>
        <p:spPr>
          <a:xfrm>
            <a:off x="692421" y="2005089"/>
            <a:ext cx="1011788" cy="574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REGs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4" name="251 Rectángulo"/>
          <p:cNvSpPr/>
          <p:nvPr/>
        </p:nvSpPr>
        <p:spPr>
          <a:xfrm>
            <a:off x="692420" y="2679157"/>
            <a:ext cx="996447" cy="3346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TLB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5" name="251 Rectángulo"/>
          <p:cNvSpPr/>
          <p:nvPr/>
        </p:nvSpPr>
        <p:spPr>
          <a:xfrm>
            <a:off x="692419" y="3105001"/>
            <a:ext cx="996447" cy="13895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Other in-core logic</a:t>
            </a:r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0" name="183 Llamada rectangular"/>
          <p:cNvSpPr/>
          <p:nvPr/>
        </p:nvSpPr>
        <p:spPr>
          <a:xfrm>
            <a:off x="6876256" y="1445643"/>
            <a:ext cx="1950975" cy="1008112"/>
          </a:xfrm>
          <a:prstGeom prst="wedgeRectCallout">
            <a:avLst>
              <a:gd name="adj1" fmla="val -64686"/>
              <a:gd name="adj2" fmla="val 158550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16-node mesh,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64-byte links, 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2-cycle wire latency,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1-cycle router latency</a:t>
            </a:r>
          </a:p>
        </p:txBody>
      </p:sp>
      <p:sp>
        <p:nvSpPr>
          <p:cNvPr id="341" name="183 Llamada rectangular"/>
          <p:cNvSpPr/>
          <p:nvPr/>
        </p:nvSpPr>
        <p:spPr>
          <a:xfrm>
            <a:off x="6839265" y="6101412"/>
            <a:ext cx="901087" cy="522866"/>
          </a:xfrm>
          <a:prstGeom prst="wedgeRectCallout">
            <a:avLst>
              <a:gd name="adj1" fmla="val -31759"/>
              <a:gd name="adj2" fmla="val -89984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25 cycles</a:t>
            </a:r>
          </a:p>
        </p:txBody>
      </p:sp>
      <p:sp>
        <p:nvSpPr>
          <p:cNvPr id="342" name="183 Llamada rectangular"/>
          <p:cNvSpPr/>
          <p:nvPr/>
        </p:nvSpPr>
        <p:spPr>
          <a:xfrm>
            <a:off x="4877426" y="1517651"/>
            <a:ext cx="1647174" cy="1010304"/>
          </a:xfrm>
          <a:prstGeom prst="wedgeRectCallout">
            <a:avLst>
              <a:gd name="adj1" fmla="val -26295"/>
              <a:gd name="adj2" fmla="val 145000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32 </a:t>
            </a:r>
            <a:r>
              <a:rPr lang="en-US" sz="1400" dirty="0" err="1" smtClean="0">
                <a:solidFill>
                  <a:srgbClr val="532E09"/>
                </a:solidFill>
              </a:rPr>
              <a:t>UltraSPARC</a:t>
            </a:r>
            <a:r>
              <a:rPr lang="en-US" sz="1400" dirty="0" smtClean="0">
                <a:solidFill>
                  <a:srgbClr val="532E09"/>
                </a:solidFill>
              </a:rPr>
              <a:t> III,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single issue,</a:t>
            </a:r>
          </a:p>
          <a:p>
            <a:pPr algn="ctr"/>
            <a:r>
              <a:rPr lang="en-US" sz="1400" dirty="0">
                <a:solidFill>
                  <a:srgbClr val="532E09"/>
                </a:solidFill>
              </a:rPr>
              <a:t>s</a:t>
            </a:r>
            <a:r>
              <a:rPr lang="en-US" sz="1400" dirty="0" smtClean="0">
                <a:solidFill>
                  <a:srgbClr val="532E09"/>
                </a:solidFill>
              </a:rPr>
              <a:t>ingle threaded</a:t>
            </a:r>
          </a:p>
        </p:txBody>
      </p:sp>
      <p:sp>
        <p:nvSpPr>
          <p:cNvPr id="344" name="183 Llamada rectangular"/>
          <p:cNvSpPr/>
          <p:nvPr/>
        </p:nvSpPr>
        <p:spPr>
          <a:xfrm>
            <a:off x="4431696" y="5465387"/>
            <a:ext cx="1508456" cy="1020815"/>
          </a:xfrm>
          <a:prstGeom prst="wedgeRectCallout">
            <a:avLst>
              <a:gd name="adj1" fmla="val 5228"/>
              <a:gd name="adj2" fmla="val -174253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Shared, 16 MB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8-way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banked NUCA,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15 cycles </a:t>
            </a:r>
          </a:p>
        </p:txBody>
      </p:sp>
      <p:sp>
        <p:nvSpPr>
          <p:cNvPr id="345" name="183 Llamada rectangular"/>
          <p:cNvSpPr/>
          <p:nvPr/>
        </p:nvSpPr>
        <p:spPr>
          <a:xfrm>
            <a:off x="2555776" y="5450649"/>
            <a:ext cx="1800200" cy="1020815"/>
          </a:xfrm>
          <a:prstGeom prst="wedgeRectCallout">
            <a:avLst>
              <a:gd name="adj1" fmla="val 34238"/>
              <a:gd name="adj2" fmla="val -103095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Bit vector sharers and owners, distributed, inclusive, 6 cycles</a:t>
            </a:r>
          </a:p>
        </p:txBody>
      </p:sp>
      <p:sp>
        <p:nvSpPr>
          <p:cNvPr id="346" name="183 Llamada rectangular"/>
          <p:cNvSpPr/>
          <p:nvPr/>
        </p:nvSpPr>
        <p:spPr>
          <a:xfrm>
            <a:off x="2987824" y="1517651"/>
            <a:ext cx="1800200" cy="997845"/>
          </a:xfrm>
          <a:prstGeom prst="wedgeRectCallout">
            <a:avLst>
              <a:gd name="adj1" fmla="val -66876"/>
              <a:gd name="adj2" fmla="val 12293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Private, 32 KB 4-way</a:t>
            </a:r>
          </a:p>
          <a:p>
            <a:pPr algn="ctr"/>
            <a:r>
              <a:rPr lang="en-US" sz="1400" dirty="0">
                <a:solidFill>
                  <a:srgbClr val="532E09"/>
                </a:solidFill>
              </a:rPr>
              <a:t>w</a:t>
            </a:r>
            <a:r>
              <a:rPr lang="en-US" sz="1400" dirty="0" smtClean="0">
                <a:solidFill>
                  <a:srgbClr val="532E09"/>
                </a:solidFill>
              </a:rPr>
              <a:t>rite-back, inclusive,</a:t>
            </a:r>
          </a:p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2-cycle latency coherency (MESI) </a:t>
            </a:r>
          </a:p>
        </p:txBody>
      </p:sp>
      <p:sp>
        <p:nvSpPr>
          <p:cNvPr id="347" name="183 Llamada rectangular"/>
          <p:cNvSpPr/>
          <p:nvPr/>
        </p:nvSpPr>
        <p:spPr>
          <a:xfrm>
            <a:off x="251520" y="4900744"/>
            <a:ext cx="2232248" cy="1462101"/>
          </a:xfrm>
          <a:prstGeom prst="wedgeRectCallout">
            <a:avLst>
              <a:gd name="adj1" fmla="val 31864"/>
              <a:gd name="adj2" fmla="val -90236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32E09"/>
                </a:solidFill>
              </a:rPr>
              <a:t>Rd &amp; </a:t>
            </a:r>
            <a:r>
              <a:rPr lang="en-US" sz="1400" dirty="0" err="1" smtClean="0">
                <a:solidFill>
                  <a:srgbClr val="532E09"/>
                </a:solidFill>
              </a:rPr>
              <a:t>Wr</a:t>
            </a:r>
            <a:r>
              <a:rPr lang="en-US" sz="1400" dirty="0" smtClean="0">
                <a:solidFill>
                  <a:srgbClr val="532E09"/>
                </a:solidFill>
              </a:rPr>
              <a:t> signatures, software logging,</a:t>
            </a:r>
          </a:p>
          <a:p>
            <a:pPr algn="ctr"/>
            <a:r>
              <a:rPr lang="en-US" sz="1400" b="1" dirty="0" err="1" smtClean="0">
                <a:solidFill>
                  <a:srgbClr val="532E09"/>
                </a:solidFill>
              </a:rPr>
              <a:t>Tx</a:t>
            </a:r>
            <a:r>
              <a:rPr lang="en-US" sz="1400" b="1" dirty="0" smtClean="0">
                <a:solidFill>
                  <a:srgbClr val="532E09"/>
                </a:solidFill>
              </a:rPr>
              <a:t> coherency protocols</a:t>
            </a:r>
          </a:p>
          <a:p>
            <a:pPr algn="ctr"/>
            <a:r>
              <a:rPr lang="en-US" sz="1400" b="1" dirty="0">
                <a:solidFill>
                  <a:srgbClr val="532E09"/>
                </a:solidFill>
              </a:rPr>
              <a:t>s</a:t>
            </a:r>
            <a:r>
              <a:rPr lang="en-US" sz="1400" b="1" dirty="0" smtClean="0">
                <a:solidFill>
                  <a:srgbClr val="532E09"/>
                </a:solidFill>
              </a:rPr>
              <a:t>pecialized HTM support (conflict vectors, predictors, etc.)</a:t>
            </a:r>
          </a:p>
        </p:txBody>
      </p:sp>
    </p:spTree>
    <p:extLst>
      <p:ext uri="{BB962C8B-B14F-4D97-AF65-F5344CB8AC3E}">
        <p14:creationId xmlns="" xmlns:p14="http://schemas.microsoft.com/office/powerpoint/2010/main" val="28630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Benchmark Characterization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13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8"/>
            <a:chOff x="395536" y="899226"/>
            <a:chExt cx="8378943" cy="369533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Methodology </a:t>
              </a:r>
              <a:endParaRPr lang="en-US" b="1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5831762"/>
              </p:ext>
            </p:extLst>
          </p:nvPr>
        </p:nvGraphicFramePr>
        <p:xfrm>
          <a:off x="421552" y="1340768"/>
          <a:ext cx="5662616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081"/>
                <a:gridCol w="1286060"/>
                <a:gridCol w="970601"/>
                <a:gridCol w="1039930"/>
                <a:gridCol w="1527944"/>
              </a:tblGrid>
              <a:tr h="23402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Suite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Benchmark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Tx</a:t>
                      </a:r>
                      <a:r>
                        <a:rPr lang="en-US" sz="1200" dirty="0" smtClean="0"/>
                        <a:t> 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Tx</a:t>
                      </a:r>
                      <a:r>
                        <a:rPr lang="en-US" sz="1200" dirty="0" smtClean="0"/>
                        <a:t> Time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Tx</a:t>
                      </a:r>
                      <a:r>
                        <a:rPr lang="en-US" sz="1200" baseline="0" dirty="0" smtClean="0"/>
                        <a:t> Contention*</a:t>
                      </a:r>
                      <a:endParaRPr lang="en-US" sz="1200" dirty="0"/>
                    </a:p>
                  </a:txBody>
                  <a:tcPr/>
                </a:tc>
              </a:tr>
              <a:tr h="234026">
                <a:tc rowSpan="6">
                  <a:txBody>
                    <a:bodyPr/>
                    <a:lstStyle/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err="1" smtClean="0"/>
                        <a:t>ubench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Btree</a:t>
                      </a:r>
                      <a:r>
                        <a:rPr lang="en-US" sz="1100" dirty="0" smtClean="0"/>
                        <a:t>-fix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Coarse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Medium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Btree-var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List-long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</a:t>
                      </a:r>
                      <a:r>
                        <a:rPr lang="en-US" sz="1100" baseline="0" dirty="0" smtClean="0"/>
                        <a:t>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List-short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Fine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Medium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Hash-read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Low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Hash-write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Coarse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rowSpan="2">
                  <a:txBody>
                    <a:bodyPr/>
                    <a:lstStyle/>
                    <a:p>
                      <a:r>
                        <a:rPr lang="en-US" sz="1100" dirty="0" smtClean="0"/>
                        <a:t>SPLASH-2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Barnes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Fine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Medium contention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Raytrace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Fine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Low contention</a:t>
                      </a:r>
                      <a:endParaRPr lang="en-US" sz="11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4026">
                <a:tc rowSpan="10">
                  <a:txBody>
                    <a:bodyPr/>
                    <a:lstStyle/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STAMP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Bayes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Genome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Medium</a:t>
                      </a:r>
                      <a:r>
                        <a:rPr lang="en-US" sz="1100" baseline="0" dirty="0" smtClean="0"/>
                        <a:t>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Kmeans</a:t>
                      </a:r>
                      <a:r>
                        <a:rPr lang="en-US" sz="1100" dirty="0" smtClean="0"/>
                        <a:t>-low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Fine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Low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Kmeans</a:t>
                      </a:r>
                      <a:r>
                        <a:rPr lang="en-US" sz="1100" dirty="0" smtClean="0"/>
                        <a:t>-high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Fine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Low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Intruder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Labyrinth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Coarse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Ssca2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Fine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Barely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Low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Vacation-low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Coarse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Low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Vacation-high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Coarse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Medium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4026">
                <a:tc vMerge="1"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Yada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Variable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Mostly </a:t>
                      </a:r>
                      <a:r>
                        <a:rPr lang="en-US" sz="1100" dirty="0" err="1" smtClean="0"/>
                        <a:t>Tx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High contention</a:t>
                      </a:r>
                      <a:endParaRPr lang="en-US" sz="11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7 Conector recto de flecha"/>
          <p:cNvCxnSpPr/>
          <p:nvPr/>
        </p:nvCxnSpPr>
        <p:spPr>
          <a:xfrm flipV="1">
            <a:off x="6780406" y="2420888"/>
            <a:ext cx="0" cy="2664296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6780406" y="5085184"/>
            <a:ext cx="1994073" cy="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7418212" y="5157192"/>
            <a:ext cx="644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Tx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Size</a:t>
            </a:r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8267609" y="5102058"/>
            <a:ext cx="5068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2">
                    <a:lumMod val="10000"/>
                  </a:schemeClr>
                </a:solidFill>
              </a:rPr>
              <a:t>coarse</a:t>
            </a:r>
            <a:endParaRPr lang="es-ES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6401574" y="2564904"/>
            <a:ext cx="4026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2">
                    <a:lumMod val="10000"/>
                  </a:schemeClr>
                </a:solidFill>
              </a:rPr>
              <a:t>high</a:t>
            </a:r>
            <a:endParaRPr lang="es-ES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 rot="16200000">
            <a:off x="6184762" y="3614536"/>
            <a:ext cx="914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Contention</a:t>
            </a:r>
            <a:endParaRPr lang="es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6377732" y="4830451"/>
            <a:ext cx="3674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2">
                    <a:lumMod val="10000"/>
                  </a:schemeClr>
                </a:solidFill>
              </a:rPr>
              <a:t>low</a:t>
            </a:r>
            <a:endParaRPr lang="es-ES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6796880" y="5085184"/>
            <a:ext cx="3722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2">
                    <a:lumMod val="10000"/>
                  </a:schemeClr>
                </a:solidFill>
              </a:rPr>
              <a:t>fine</a:t>
            </a:r>
            <a:endParaRPr lang="es-ES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6845140" y="4405404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29 Elipse"/>
          <p:cNvSpPr/>
          <p:nvPr/>
        </p:nvSpPr>
        <p:spPr>
          <a:xfrm>
            <a:off x="6854678" y="4830451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30 Elipse"/>
          <p:cNvSpPr/>
          <p:nvPr/>
        </p:nvSpPr>
        <p:spPr>
          <a:xfrm>
            <a:off x="7054243" y="4405404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1 Elipse"/>
          <p:cNvSpPr/>
          <p:nvPr/>
        </p:nvSpPr>
        <p:spPr>
          <a:xfrm>
            <a:off x="7066945" y="4830451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Elipse"/>
          <p:cNvSpPr/>
          <p:nvPr/>
        </p:nvSpPr>
        <p:spPr>
          <a:xfrm>
            <a:off x="6854678" y="3753035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3 Elipse"/>
          <p:cNvSpPr/>
          <p:nvPr/>
        </p:nvSpPr>
        <p:spPr>
          <a:xfrm>
            <a:off x="8442439" y="4801851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45 Elipse"/>
          <p:cNvSpPr/>
          <p:nvPr/>
        </p:nvSpPr>
        <p:spPr>
          <a:xfrm>
            <a:off x="8292407" y="3623982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46 Elipse"/>
          <p:cNvSpPr/>
          <p:nvPr/>
        </p:nvSpPr>
        <p:spPr>
          <a:xfrm>
            <a:off x="7686782" y="2536304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47 Elipse"/>
          <p:cNvSpPr/>
          <p:nvPr/>
        </p:nvSpPr>
        <p:spPr>
          <a:xfrm>
            <a:off x="8038603" y="2852936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48 Elipse"/>
          <p:cNvSpPr/>
          <p:nvPr/>
        </p:nvSpPr>
        <p:spPr>
          <a:xfrm>
            <a:off x="8442439" y="3068960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49 Elipse"/>
          <p:cNvSpPr/>
          <p:nvPr/>
        </p:nvSpPr>
        <p:spPr>
          <a:xfrm>
            <a:off x="7661747" y="2992097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0 Elipse"/>
          <p:cNvSpPr/>
          <p:nvPr/>
        </p:nvSpPr>
        <p:spPr>
          <a:xfrm>
            <a:off x="7661747" y="3755843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51 Elipse"/>
          <p:cNvSpPr/>
          <p:nvPr/>
        </p:nvSpPr>
        <p:spPr>
          <a:xfrm>
            <a:off x="7255630" y="3397047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2 Elipse"/>
          <p:cNvSpPr/>
          <p:nvPr/>
        </p:nvSpPr>
        <p:spPr>
          <a:xfrm>
            <a:off x="8442439" y="2536304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3 Elipse"/>
          <p:cNvSpPr/>
          <p:nvPr/>
        </p:nvSpPr>
        <p:spPr>
          <a:xfrm>
            <a:off x="7661746" y="4809562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4 Elipse"/>
          <p:cNvSpPr/>
          <p:nvPr/>
        </p:nvSpPr>
        <p:spPr>
          <a:xfrm>
            <a:off x="7895368" y="3308044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5 Elipse"/>
          <p:cNvSpPr/>
          <p:nvPr/>
        </p:nvSpPr>
        <p:spPr>
          <a:xfrm>
            <a:off x="8052578" y="2536304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6 Elipse"/>
          <p:cNvSpPr/>
          <p:nvPr/>
        </p:nvSpPr>
        <p:spPr>
          <a:xfrm>
            <a:off x="8449617" y="4138172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CuadroTexto"/>
          <p:cNvSpPr txBox="1"/>
          <p:nvPr/>
        </p:nvSpPr>
        <p:spPr>
          <a:xfrm>
            <a:off x="7392893" y="5498068"/>
            <a:ext cx="92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Mostly </a:t>
            </a:r>
            <a:r>
              <a:rPr lang="en-US" sz="1400" dirty="0" err="1" smtClean="0"/>
              <a:t>Tx</a:t>
            </a:r>
            <a:endParaRPr lang="en-US" sz="1400" dirty="0" smtClean="0"/>
          </a:p>
          <a:p>
            <a:r>
              <a:rPr lang="en-US" sz="1400" dirty="0" smtClean="0"/>
              <a:t>Barely </a:t>
            </a:r>
            <a:r>
              <a:rPr lang="en-US" sz="1400" dirty="0" err="1" smtClean="0"/>
              <a:t>Tx</a:t>
            </a:r>
            <a:endParaRPr lang="en-US" sz="1400" dirty="0"/>
          </a:p>
        </p:txBody>
      </p:sp>
      <p:sp>
        <p:nvSpPr>
          <p:cNvPr id="59" name="58 Elipse"/>
          <p:cNvSpPr/>
          <p:nvPr/>
        </p:nvSpPr>
        <p:spPr>
          <a:xfrm>
            <a:off x="7253605" y="5588660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9 Elipse"/>
          <p:cNvSpPr/>
          <p:nvPr/>
        </p:nvSpPr>
        <p:spPr>
          <a:xfrm>
            <a:off x="7253605" y="5804684"/>
            <a:ext cx="157210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95536" y="6279703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* We use this classification to determine with how many threads benchmarks are going to be executed in evaluation (</a:t>
            </a:r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eg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, low-contention 32 threads, medium contention and high-contention 16 threads)</a:t>
            </a:r>
          </a:p>
        </p:txBody>
      </p:sp>
      <p:sp>
        <p:nvSpPr>
          <p:cNvPr id="61" name="13 CuadroTexto"/>
          <p:cNvSpPr txBox="1"/>
          <p:nvPr/>
        </p:nvSpPr>
        <p:spPr>
          <a:xfrm>
            <a:off x="6804248" y="1628800"/>
            <a:ext cx="1872208" cy="523220"/>
          </a:xfrm>
          <a:prstGeom prst="rect">
            <a:avLst/>
          </a:prstGeom>
          <a:noFill/>
          <a:ln>
            <a:solidFill>
              <a:srgbClr val="141C06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Figure obtained using profiling information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6709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13" grpId="0" animBg="1"/>
      <p:bldP spid="30" grpId="0" animBg="1"/>
      <p:bldP spid="31" grpId="0" animBg="1"/>
      <p:bldP spid="32" grpId="0" animBg="1"/>
      <p:bldP spid="3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14" grpId="0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Presentation Outline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14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229600" cy="5073427"/>
          </a:xfrm>
        </p:spPr>
        <p:txBody>
          <a:bodyPr>
            <a:normAutofit/>
          </a:bodyPr>
          <a:lstStyle/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Introduction to Transactional Memory (TM)</a:t>
            </a:r>
          </a:p>
          <a:p>
            <a:pPr>
              <a:buNone/>
            </a:pPr>
            <a:endParaRPr lang="en-US" sz="1000" strike="sngStrike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Background on HTM Systems</a:t>
            </a:r>
          </a:p>
          <a:p>
            <a:pPr>
              <a:buNone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Contributions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Experimental Methodology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FASTM: Log-based HTM with Fast Abort Recovery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FUSETM: Dual-mode Fused HTM Systems with Local Commits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DYNTM: Dynamically Adaptable HTM Systems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Summary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Future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Work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074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LogTM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-SE Overheads: Software Abort Penalty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15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21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373616" cy="5073427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7" name="Chart 46"/>
          <p:cNvGraphicFramePr/>
          <p:nvPr/>
        </p:nvGraphicFramePr>
        <p:xfrm>
          <a:off x="899592" y="2564904"/>
          <a:ext cx="734481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ontent Placeholder 6"/>
          <p:cNvSpPr txBox="1">
            <a:spLocks/>
          </p:cNvSpPr>
          <p:nvPr/>
        </p:nvSpPr>
        <p:spPr>
          <a:xfrm>
            <a:off x="755576" y="1340768"/>
            <a:ext cx="7704856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85750" lvl="0" indent="-28575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noProof="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Early VM </a:t>
            </a:r>
            <a:r>
              <a:rPr lang="en-US" noProof="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syste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  <a:sym typeface="Wingdings" pitchFamily="2" charset="2"/>
              </a:rPr>
              <a:t> Slow abort recovery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noProof="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Pre-transactional data kept in a SW-managed data structure</a:t>
            </a:r>
          </a:p>
          <a:p>
            <a:pPr marL="285750" marR="0" lvl="0" indent="-28575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i="0" strike="noStrike" kern="1200" cap="none" spc="0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</a:rPr>
              <a:t>On</a:t>
            </a:r>
            <a:r>
              <a:rPr kumimoji="0" lang="en-US" i="0" strike="noStrike" kern="1200" cap="none" spc="0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</a:rPr>
              <a:t> abort, undo the changes by recovering the values from the log using SW</a:t>
            </a: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25 Cinta hacia abajo"/>
          <p:cNvSpPr/>
          <p:nvPr/>
        </p:nvSpPr>
        <p:spPr>
          <a:xfrm>
            <a:off x="395536" y="5517232"/>
            <a:ext cx="8280920" cy="1080120"/>
          </a:xfrm>
          <a:prstGeom prst="ribbon">
            <a:avLst>
              <a:gd name="adj1" fmla="val 29445"/>
              <a:gd name="adj2" fmla="val 7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Slow abort recovery </a:t>
            </a:r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impacts</a:t>
            </a:r>
            <a:r>
              <a:rPr lang="en-US" sz="22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overall execution time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840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LogTM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-SE Overheads: Exposing Conflicts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16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graphicFrame>
        <p:nvGraphicFramePr>
          <p:cNvPr id="69" name="Chart 68"/>
          <p:cNvGraphicFramePr/>
          <p:nvPr/>
        </p:nvGraphicFramePr>
        <p:xfrm>
          <a:off x="395536" y="2420888"/>
          <a:ext cx="5352300" cy="372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0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373616" cy="507342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Slow abort recovery expose the write set more time, enlarging the conflict window (half of the aborts involve a transaction already aborting)</a:t>
            </a:r>
          </a:p>
        </p:txBody>
      </p:sp>
      <p:cxnSp>
        <p:nvCxnSpPr>
          <p:cNvPr id="71" name="Straight Connector 70"/>
          <p:cNvCxnSpPr/>
          <p:nvPr/>
        </p:nvCxnSpPr>
        <p:spPr>
          <a:xfrm rot="5400000">
            <a:off x="5724128" y="3861048"/>
            <a:ext cx="25922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6876256" y="2636912"/>
            <a:ext cx="293085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7812360" y="2636912"/>
            <a:ext cx="0" cy="2736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7668344" y="3212976"/>
            <a:ext cx="293085" cy="96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6876256" y="3861048"/>
            <a:ext cx="293085" cy="129614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ounded Rectangle 75"/>
          <p:cNvSpPr/>
          <p:nvPr/>
        </p:nvSpPr>
        <p:spPr>
          <a:xfrm>
            <a:off x="7668344" y="4509120"/>
            <a:ext cx="293085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48 Rayo"/>
          <p:cNvSpPr/>
          <p:nvPr/>
        </p:nvSpPr>
        <p:spPr>
          <a:xfrm>
            <a:off x="7308304" y="3861048"/>
            <a:ext cx="216024" cy="235924"/>
          </a:xfrm>
          <a:prstGeom prst="lightningBolt">
            <a:avLst/>
          </a:prstGeom>
          <a:solidFill>
            <a:srgbClr val="FFFF6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9" name="49 Multiplicar"/>
          <p:cNvSpPr/>
          <p:nvPr/>
        </p:nvSpPr>
        <p:spPr>
          <a:xfrm>
            <a:off x="6876256" y="3573016"/>
            <a:ext cx="288032" cy="288031"/>
          </a:xfrm>
          <a:prstGeom prst="mathMultiply">
            <a:avLst/>
          </a:prstGeom>
          <a:solidFill>
            <a:srgbClr val="FFFF6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1" name="49 Multiplicar"/>
          <p:cNvSpPr/>
          <p:nvPr/>
        </p:nvSpPr>
        <p:spPr>
          <a:xfrm>
            <a:off x="7668344" y="4221088"/>
            <a:ext cx="288032" cy="288031"/>
          </a:xfrm>
          <a:prstGeom prst="mathMultiply">
            <a:avLst/>
          </a:prstGeom>
          <a:solidFill>
            <a:srgbClr val="FFFF6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3" name="46 Rectángulo"/>
          <p:cNvSpPr/>
          <p:nvPr/>
        </p:nvSpPr>
        <p:spPr>
          <a:xfrm>
            <a:off x="6228184" y="5816297"/>
            <a:ext cx="590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Abort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4" name="47 Rectángulo"/>
          <p:cNvSpPr/>
          <p:nvPr/>
        </p:nvSpPr>
        <p:spPr>
          <a:xfrm>
            <a:off x="6228184" y="5528265"/>
            <a:ext cx="7270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Conflict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5" name="48 Rayo"/>
          <p:cNvSpPr/>
          <p:nvPr/>
        </p:nvSpPr>
        <p:spPr>
          <a:xfrm>
            <a:off x="6084168" y="5528265"/>
            <a:ext cx="216024" cy="235924"/>
          </a:xfrm>
          <a:prstGeom prst="lightningBolt">
            <a:avLst/>
          </a:prstGeom>
          <a:solidFill>
            <a:srgbClr val="FFFF6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6" name="49 Multiplicar"/>
          <p:cNvSpPr/>
          <p:nvPr/>
        </p:nvSpPr>
        <p:spPr>
          <a:xfrm>
            <a:off x="6084168" y="5840927"/>
            <a:ext cx="216024" cy="216023"/>
          </a:xfrm>
          <a:prstGeom prst="mathMultiply">
            <a:avLst/>
          </a:prstGeom>
          <a:solidFill>
            <a:srgbClr val="FFFF6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7" name="46 Rectángulo"/>
          <p:cNvSpPr/>
          <p:nvPr/>
        </p:nvSpPr>
        <p:spPr>
          <a:xfrm>
            <a:off x="7380312" y="5805264"/>
            <a:ext cx="1273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Abort Recovery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8" name="47 Rectángulo"/>
          <p:cNvSpPr/>
          <p:nvPr/>
        </p:nvSpPr>
        <p:spPr>
          <a:xfrm>
            <a:off x="7380312" y="5517232"/>
            <a:ext cx="1580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Transactional Work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7092280" y="5517232"/>
            <a:ext cx="293085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ounded Rectangle 91"/>
          <p:cNvSpPr/>
          <p:nvPr/>
        </p:nvSpPr>
        <p:spPr>
          <a:xfrm>
            <a:off x="7092280" y="5877272"/>
            <a:ext cx="293085" cy="2076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48 Rayo"/>
          <p:cNvSpPr/>
          <p:nvPr/>
        </p:nvSpPr>
        <p:spPr>
          <a:xfrm>
            <a:off x="6516216" y="3212976"/>
            <a:ext cx="216024" cy="235924"/>
          </a:xfrm>
          <a:prstGeom prst="lightningBolt">
            <a:avLst/>
          </a:prstGeom>
          <a:solidFill>
            <a:srgbClr val="FFFF6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68144" y="2276873"/>
            <a:ext cx="3096344" cy="403244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just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35" name="50 Elipse"/>
          <p:cNvSpPr/>
          <p:nvPr/>
        </p:nvSpPr>
        <p:spPr>
          <a:xfrm>
            <a:off x="7740352" y="3933056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13 CuadroTexto"/>
          <p:cNvSpPr txBox="1"/>
          <p:nvPr/>
        </p:nvSpPr>
        <p:spPr>
          <a:xfrm>
            <a:off x="8172400" y="2329135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tx</a:t>
            </a:r>
            <a:r>
              <a:rPr lang="en-US" sz="1400" dirty="0" smtClean="0"/>
              <a:t> write</a:t>
            </a:r>
            <a:endParaRPr lang="en-US" sz="1400" dirty="0"/>
          </a:p>
        </p:txBody>
      </p:sp>
      <p:sp>
        <p:nvSpPr>
          <p:cNvPr id="44" name="58 Elipse"/>
          <p:cNvSpPr/>
          <p:nvPr/>
        </p:nvSpPr>
        <p:spPr>
          <a:xfrm>
            <a:off x="6948264" y="3356992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8 Elipse"/>
          <p:cNvSpPr/>
          <p:nvPr/>
        </p:nvSpPr>
        <p:spPr>
          <a:xfrm>
            <a:off x="8028384" y="2420888"/>
            <a:ext cx="157210" cy="144016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777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9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FASTM System: Overview and Contributions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17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301608" cy="507342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 Log-based HTM System with Fast Abort Recovery</a:t>
            </a:r>
          </a:p>
          <a:p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</a:rPr>
              <a:t>What</a:t>
            </a:r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2000" b="1" u="sng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>
                <a:solidFill>
                  <a:schemeClr val="bg2">
                    <a:lumMod val="10000"/>
                  </a:schemeClr>
                </a:solidFill>
              </a:rPr>
              <a:t>Break with 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early/late </a:t>
            </a:r>
            <a:r>
              <a:rPr lang="en-US" sz="2300" dirty="0">
                <a:solidFill>
                  <a:schemeClr val="bg2">
                    <a:lumMod val="10000"/>
                  </a:schemeClr>
                </a:solidFill>
              </a:rPr>
              <a:t>version management (VM) philosophy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>
                <a:solidFill>
                  <a:schemeClr val="bg2">
                    <a:lumMod val="10000"/>
                  </a:schemeClr>
                </a:solidFill>
              </a:rPr>
              <a:t>Get benefit from the strong points of both approaches…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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Fast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abort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recovery</a:t>
            </a:r>
          </a:p>
          <a:p>
            <a:pPr lvl="2">
              <a:lnSpc>
                <a:spcPct val="110000"/>
              </a:lnSpc>
              <a:buFont typeface="Wingdings" pitchFamily="2" charset="2"/>
              <a:buChar char="ü"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Fast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commit phase</a:t>
            </a:r>
          </a:p>
          <a:p>
            <a:pPr lvl="2">
              <a:lnSpc>
                <a:spcPct val="110000"/>
              </a:lnSpc>
              <a:buFont typeface="Wingdings" pitchFamily="2" charset="2"/>
              <a:buChar char="ü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Simple and efficient overflow policy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>
                <a:solidFill>
                  <a:schemeClr val="bg2">
                    <a:lumMod val="10000"/>
                  </a:schemeClr>
                </a:solidFill>
              </a:rPr>
              <a:t>… for any kind of transactional applications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	</a:t>
            </a:r>
          </a:p>
          <a:p>
            <a:endParaRPr lang="en-US" sz="1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How?</a:t>
            </a:r>
            <a:endParaRPr lang="en-US" sz="2000" b="1" u="sng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300" dirty="0">
                <a:solidFill>
                  <a:schemeClr val="bg2">
                    <a:lumMod val="10000"/>
                  </a:schemeClr>
                </a:solidFill>
              </a:rPr>
              <a:t>Use the memory hierarchy to keep in-place both the speculative and pre-transactional 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state (like late VM)</a:t>
            </a:r>
          </a:p>
          <a:p>
            <a:pPr lvl="1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Rely on a software log to survive cache replacements (like early VM)</a:t>
            </a:r>
            <a:endParaRPr lang="en-US" dirty="0" smtClean="0">
              <a:solidFill>
                <a:schemeClr val="bg2">
                  <a:lumMod val="10000"/>
                </a:schemeClr>
              </a:solidFill>
              <a:cs typeface="Calibri" pitchFamily="34" charset="0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0008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The FASTM Implementation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18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14" name="2 Marcador de contenido"/>
          <p:cNvSpPr txBox="1">
            <a:spLocks/>
          </p:cNvSpPr>
          <p:nvPr/>
        </p:nvSpPr>
        <p:spPr>
          <a:xfrm>
            <a:off x="428596" y="1628800"/>
            <a:ext cx="4503444" cy="4406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Modify the coherence protocol </a:t>
            </a:r>
            <a:b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</a:b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to buffer transactional updates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Add a T state in the L1 protocol </a:t>
            </a:r>
            <a:b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</a:b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to track transactional stores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Keep pre-transactional values in the higher levels of the memory </a:t>
            </a:r>
            <a:b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</a:b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hierarchy and in a software log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Set an OV flag the first time a T-state line is replaced from the L1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Invalidate T lines if the transaction fits in the L1 cache, otherwise (OV flag set) restore the state though a software routine</a:t>
            </a:r>
          </a:p>
          <a:p>
            <a:pPr>
              <a:spcBef>
                <a:spcPct val="20000"/>
              </a:spcBef>
            </a:pPr>
            <a:endParaRPr lang="en-GB" sz="900" dirty="0" smtClean="0">
              <a:solidFill>
                <a:schemeClr val="accent1">
                  <a:lumMod val="50000"/>
                </a:schemeClr>
              </a:solidFill>
              <a:latin typeface="+mj-lt"/>
              <a:ea typeface="msmincho" charset="0"/>
              <a:cs typeface="msmincho" charset="0"/>
            </a:endParaRPr>
          </a:p>
          <a:p>
            <a:pPr marL="347662" indent="-285750">
              <a:spcBef>
                <a:spcPts val="600"/>
              </a:spcBef>
              <a:buSzPct val="75000"/>
              <a:buFont typeface="Wingdings" pitchFamily="2" charset="2"/>
              <a:buChar char="ü"/>
              <a:tabLst>
                <a:tab pos="75406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600" dirty="0" smtClean="0">
                <a:solidFill>
                  <a:srgbClr val="1F491F"/>
                </a:solidFill>
                <a:latin typeface="+mj-lt"/>
                <a:ea typeface="msmincho" charset="0"/>
                <a:cs typeface="msmincho" charset="0"/>
              </a:rPr>
              <a:t>Fast abort recovery for transactions that do not evict T lines from the L1</a:t>
            </a:r>
          </a:p>
          <a:p>
            <a:pPr marL="347662" indent="-285750">
              <a:spcBef>
                <a:spcPts val="600"/>
              </a:spcBef>
              <a:buSzPct val="75000"/>
              <a:buFont typeface="Wingdings" pitchFamily="2" charset="2"/>
              <a:buChar char="ü"/>
              <a:tabLst>
                <a:tab pos="75406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600" dirty="0" smtClean="0">
                <a:solidFill>
                  <a:srgbClr val="1F491F"/>
                </a:solidFill>
                <a:latin typeface="+mj-lt"/>
                <a:ea typeface="msmincho" charset="0"/>
                <a:cs typeface="msmincho" charset="0"/>
              </a:rPr>
              <a:t>Reduce pressure in the Write signature</a:t>
            </a:r>
          </a:p>
          <a:p>
            <a:pPr marL="347662" indent="-285750">
              <a:spcBef>
                <a:spcPts val="600"/>
              </a:spcBef>
              <a:buSzPct val="75000"/>
              <a:buFont typeface="Wingdings" pitchFamily="2" charset="2"/>
              <a:buChar char="ü"/>
              <a:tabLst>
                <a:tab pos="75406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600" dirty="0" smtClean="0">
                <a:solidFill>
                  <a:srgbClr val="1F491F"/>
                </a:solidFill>
                <a:latin typeface="+mj-lt"/>
                <a:ea typeface="msmincho" charset="0"/>
                <a:cs typeface="msmincho" charset="0"/>
              </a:rPr>
              <a:t>Introduce little hardware changes </a:t>
            </a:r>
          </a:p>
          <a:p>
            <a:pPr marL="285750" indent="-285750" algn="just">
              <a:spcBef>
                <a:spcPct val="20000"/>
              </a:spcBef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Oval 8"/>
          <p:cNvSpPr/>
          <p:nvPr/>
        </p:nvSpPr>
        <p:spPr>
          <a:xfrm>
            <a:off x="6722516" y="2021900"/>
            <a:ext cx="428628" cy="4286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324711"/>
                </a:solidFill>
              </a:rPr>
              <a:t>T</a:t>
            </a:r>
            <a:endParaRPr lang="en-US" sz="1600">
              <a:solidFill>
                <a:srgbClr val="324711"/>
              </a:solidFill>
            </a:endParaRPr>
          </a:p>
        </p:txBody>
      </p:sp>
      <p:sp>
        <p:nvSpPr>
          <p:cNvPr id="17" name="Oval 13"/>
          <p:cNvSpPr/>
          <p:nvPr/>
        </p:nvSpPr>
        <p:spPr>
          <a:xfrm>
            <a:off x="6722516" y="2950594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Oval 14"/>
          <p:cNvSpPr/>
          <p:nvPr/>
        </p:nvSpPr>
        <p:spPr>
          <a:xfrm>
            <a:off x="6722516" y="3879288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E</a:t>
            </a: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Oval 15"/>
          <p:cNvSpPr/>
          <p:nvPr/>
        </p:nvSpPr>
        <p:spPr>
          <a:xfrm>
            <a:off x="6722516" y="4807982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S</a:t>
            </a: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Oval 17"/>
          <p:cNvSpPr/>
          <p:nvPr/>
        </p:nvSpPr>
        <p:spPr>
          <a:xfrm>
            <a:off x="6722516" y="5736676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endParaRPr lang="en-US" sz="16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2" name="Connector corbat 21"/>
          <p:cNvCxnSpPr>
            <a:stCxn id="21" idx="2"/>
            <a:endCxn id="16" idx="2"/>
          </p:cNvCxnSpPr>
          <p:nvPr/>
        </p:nvCxnSpPr>
        <p:spPr>
          <a:xfrm rot="10800000">
            <a:off x="6722516" y="2236214"/>
            <a:ext cx="1588" cy="3714776"/>
          </a:xfrm>
          <a:prstGeom prst="curvedConnector3">
            <a:avLst>
              <a:gd name="adj1" fmla="val 109929128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 corbat 25"/>
          <p:cNvCxnSpPr/>
          <p:nvPr/>
        </p:nvCxnSpPr>
        <p:spPr>
          <a:xfrm flipV="1">
            <a:off x="7151144" y="2236214"/>
            <a:ext cx="1588" cy="3714776"/>
          </a:xfrm>
          <a:prstGeom prst="curvedConnector3">
            <a:avLst>
              <a:gd name="adj1" fmla="val 107311809"/>
            </a:avLst>
          </a:prstGeom>
          <a:ln w="28575">
            <a:solidFill>
              <a:schemeClr val="bg2">
                <a:lumMod val="1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 corbat 51"/>
          <p:cNvCxnSpPr>
            <a:stCxn id="17" idx="2"/>
            <a:endCxn id="16" idx="2"/>
          </p:cNvCxnSpPr>
          <p:nvPr/>
        </p:nvCxnSpPr>
        <p:spPr>
          <a:xfrm rot="10800000">
            <a:off x="6722516" y="2236214"/>
            <a:ext cx="1588" cy="928694"/>
          </a:xfrm>
          <a:prstGeom prst="curvedConnector3">
            <a:avLst>
              <a:gd name="adj1" fmla="val 17012852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 corbat 53"/>
          <p:cNvCxnSpPr>
            <a:stCxn id="16" idx="6"/>
            <a:endCxn id="17" idx="6"/>
          </p:cNvCxnSpPr>
          <p:nvPr/>
        </p:nvCxnSpPr>
        <p:spPr>
          <a:xfrm>
            <a:off x="7151144" y="2236214"/>
            <a:ext cx="1588" cy="928694"/>
          </a:xfrm>
          <a:prstGeom prst="curvedConnector3">
            <a:avLst>
              <a:gd name="adj1" fmla="val 17012789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 corbat 55"/>
          <p:cNvCxnSpPr>
            <a:stCxn id="18" idx="2"/>
            <a:endCxn id="16" idx="2"/>
          </p:cNvCxnSpPr>
          <p:nvPr/>
        </p:nvCxnSpPr>
        <p:spPr>
          <a:xfrm rot="10800000">
            <a:off x="6722516" y="2236214"/>
            <a:ext cx="1588" cy="1857388"/>
          </a:xfrm>
          <a:prstGeom prst="curvedConnector3">
            <a:avLst>
              <a:gd name="adj1" fmla="val 60199263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 corbat 61"/>
          <p:cNvCxnSpPr>
            <a:stCxn id="20" idx="2"/>
            <a:endCxn id="16" idx="2"/>
          </p:cNvCxnSpPr>
          <p:nvPr/>
        </p:nvCxnSpPr>
        <p:spPr>
          <a:xfrm rot="10800000">
            <a:off x="6722516" y="2236214"/>
            <a:ext cx="1588" cy="2786082"/>
          </a:xfrm>
          <a:prstGeom prst="curvedConnector3">
            <a:avLst>
              <a:gd name="adj1" fmla="val 87681514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 corbat 67"/>
          <p:cNvCxnSpPr>
            <a:stCxn id="16" idx="1"/>
            <a:endCxn id="16" idx="7"/>
          </p:cNvCxnSpPr>
          <p:nvPr/>
        </p:nvCxnSpPr>
        <p:spPr>
          <a:xfrm rot="5400000" flipH="1" flipV="1">
            <a:off x="6936830" y="1933128"/>
            <a:ext cx="1588" cy="303086"/>
          </a:xfrm>
          <a:prstGeom prst="curvedConnector3">
            <a:avLst>
              <a:gd name="adj1" fmla="val 183483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QuadreDeText 68"/>
          <p:cNvSpPr txBox="1"/>
          <p:nvPr/>
        </p:nvSpPr>
        <p:spPr>
          <a:xfrm>
            <a:off x="6422233" y="1484784"/>
            <a:ext cx="1029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TxSt, TxLd/ -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QuadreDeText 69"/>
          <p:cNvSpPr txBox="1"/>
          <p:nvPr/>
        </p:nvSpPr>
        <p:spPr>
          <a:xfrm>
            <a:off x="5325711" y="2060848"/>
            <a:ext cx="583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TxSt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/</a:t>
            </a:r>
          </a:p>
          <a:p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TGetX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1" name="Connector corbat 70"/>
          <p:cNvCxnSpPr/>
          <p:nvPr/>
        </p:nvCxnSpPr>
        <p:spPr>
          <a:xfrm>
            <a:off x="7151144" y="3164908"/>
            <a:ext cx="1588" cy="2786082"/>
          </a:xfrm>
          <a:prstGeom prst="curvedConnector3">
            <a:avLst>
              <a:gd name="adj1" fmla="val 85064069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QuadreDeText 75"/>
          <p:cNvSpPr txBox="1"/>
          <p:nvPr/>
        </p:nvSpPr>
        <p:spPr>
          <a:xfrm>
            <a:off x="5864690" y="2651571"/>
            <a:ext cx="657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TxSt/</a:t>
            </a:r>
          </a:p>
          <a:p>
            <a:pPr algn="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WB</a:t>
            </a:r>
          </a:p>
        </p:txBody>
      </p:sp>
      <p:sp>
        <p:nvSpPr>
          <p:cNvPr id="33" name="QuadreDeText 86"/>
          <p:cNvSpPr txBox="1"/>
          <p:nvPr/>
        </p:nvSpPr>
        <p:spPr>
          <a:xfrm>
            <a:off x="5452592" y="3593536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TxSt/-</a:t>
            </a:r>
          </a:p>
        </p:txBody>
      </p:sp>
      <p:sp>
        <p:nvSpPr>
          <p:cNvPr id="34" name="QuadreDeText 87"/>
          <p:cNvSpPr txBox="1"/>
          <p:nvPr/>
        </p:nvSpPr>
        <p:spPr>
          <a:xfrm>
            <a:off x="5079442" y="4294645"/>
            <a:ext cx="13573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TxSt/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 TGetX</a:t>
            </a:r>
          </a:p>
        </p:txBody>
      </p:sp>
      <p:sp>
        <p:nvSpPr>
          <p:cNvPr id="35" name="QuadreDeText 88"/>
          <p:cNvSpPr txBox="1"/>
          <p:nvPr/>
        </p:nvSpPr>
        <p:spPr>
          <a:xfrm>
            <a:off x="7457986" y="2612040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Commit</a:t>
            </a:r>
          </a:p>
        </p:txBody>
      </p:sp>
      <p:sp>
        <p:nvSpPr>
          <p:cNvPr id="38" name="QuadreDeText 103"/>
          <p:cNvSpPr txBox="1"/>
          <p:nvPr/>
        </p:nvSpPr>
        <p:spPr>
          <a:xfrm>
            <a:off x="7583850" y="3022032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TGetX/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         Data+WB         </a:t>
            </a:r>
          </a:p>
        </p:txBody>
      </p:sp>
      <p:cxnSp>
        <p:nvCxnSpPr>
          <p:cNvPr id="44" name="Forma 116"/>
          <p:cNvCxnSpPr>
            <a:stCxn id="21" idx="2"/>
            <a:endCxn id="18" idx="2"/>
          </p:cNvCxnSpPr>
          <p:nvPr/>
        </p:nvCxnSpPr>
        <p:spPr>
          <a:xfrm rot="10800000">
            <a:off x="6722516" y="4093602"/>
            <a:ext cx="1588" cy="1857388"/>
          </a:xfrm>
          <a:prstGeom prst="curvedConnector3">
            <a:avLst>
              <a:gd name="adj1" fmla="val 41877721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QuadreDeText 125"/>
          <p:cNvSpPr txBox="1"/>
          <p:nvPr/>
        </p:nvSpPr>
        <p:spPr>
          <a:xfrm>
            <a:off x="5508070" y="4937587"/>
            <a:ext cx="13573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TxLd/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TGetS</a:t>
            </a:r>
          </a:p>
        </p:txBody>
      </p:sp>
      <p:sp>
        <p:nvSpPr>
          <p:cNvPr id="47" name="QuadreDeText 130"/>
          <p:cNvSpPr txBox="1"/>
          <p:nvPr/>
        </p:nvSpPr>
        <p:spPr>
          <a:xfrm>
            <a:off x="7178570" y="2037032"/>
            <a:ext cx="178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Eviction/Ov+WB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                    Abort/-       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          </a:t>
            </a:r>
          </a:p>
        </p:txBody>
      </p:sp>
      <p:cxnSp>
        <p:nvCxnSpPr>
          <p:cNvPr id="48" name="Forma 116"/>
          <p:cNvCxnSpPr>
            <a:stCxn id="18" idx="6"/>
          </p:cNvCxnSpPr>
          <p:nvPr/>
        </p:nvCxnSpPr>
        <p:spPr>
          <a:xfrm>
            <a:off x="7151144" y="4093602"/>
            <a:ext cx="1588" cy="1857388"/>
          </a:xfrm>
          <a:prstGeom prst="curvedConnector3">
            <a:avLst>
              <a:gd name="adj1" fmla="val 39260403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a 116"/>
          <p:cNvCxnSpPr>
            <a:stCxn id="18" idx="6"/>
            <a:endCxn id="20" idx="6"/>
          </p:cNvCxnSpPr>
          <p:nvPr/>
        </p:nvCxnSpPr>
        <p:spPr>
          <a:xfrm>
            <a:off x="7151144" y="4093602"/>
            <a:ext cx="1588" cy="928694"/>
          </a:xfrm>
          <a:prstGeom prst="curvedConnector3">
            <a:avLst>
              <a:gd name="adj1" fmla="val 11778089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Forma 116"/>
          <p:cNvCxnSpPr>
            <a:stCxn id="17" idx="6"/>
            <a:endCxn id="20" idx="6"/>
          </p:cNvCxnSpPr>
          <p:nvPr/>
        </p:nvCxnSpPr>
        <p:spPr>
          <a:xfrm>
            <a:off x="7151144" y="3164908"/>
            <a:ext cx="1588" cy="1857388"/>
          </a:xfrm>
          <a:prstGeom prst="curvedConnector3">
            <a:avLst>
              <a:gd name="adj1" fmla="val 24864995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QuadreDeText 146"/>
          <p:cNvSpPr txBox="1"/>
          <p:nvPr/>
        </p:nvSpPr>
        <p:spPr>
          <a:xfrm>
            <a:off x="7508334" y="3619795"/>
            <a:ext cx="95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TGetS/             Data+WB      </a:t>
            </a:r>
          </a:p>
        </p:txBody>
      </p:sp>
      <p:sp>
        <p:nvSpPr>
          <p:cNvPr id="52" name="QuadreDeText 147"/>
          <p:cNvSpPr txBox="1"/>
          <p:nvPr/>
        </p:nvSpPr>
        <p:spPr>
          <a:xfrm>
            <a:off x="6372200" y="4407495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TGetS/Ack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                      </a:t>
            </a:r>
          </a:p>
        </p:txBody>
      </p:sp>
      <p:sp>
        <p:nvSpPr>
          <p:cNvPr id="53" name="QuadreDeText 148"/>
          <p:cNvSpPr txBox="1"/>
          <p:nvPr/>
        </p:nvSpPr>
        <p:spPr>
          <a:xfrm>
            <a:off x="7722648" y="4508959"/>
            <a:ext cx="78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TGetX/      Ack         </a:t>
            </a:r>
          </a:p>
        </p:txBody>
      </p:sp>
      <p:sp>
        <p:nvSpPr>
          <p:cNvPr id="54" name="QuadreDeText 161"/>
          <p:cNvSpPr txBox="1"/>
          <p:nvPr/>
        </p:nvSpPr>
        <p:spPr>
          <a:xfrm>
            <a:off x="6151012" y="5415607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TGetX/Ack</a:t>
            </a:r>
          </a:p>
          <a:p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                      </a:t>
            </a:r>
          </a:p>
        </p:txBody>
      </p:sp>
      <p:cxnSp>
        <p:nvCxnSpPr>
          <p:cNvPr id="55" name="Forma 116"/>
          <p:cNvCxnSpPr/>
          <p:nvPr/>
        </p:nvCxnSpPr>
        <p:spPr>
          <a:xfrm>
            <a:off x="7149556" y="5022296"/>
            <a:ext cx="1588" cy="928694"/>
          </a:xfrm>
          <a:prstGeom prst="curvedConnector3">
            <a:avLst>
              <a:gd name="adj1" fmla="val 11778089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p14="http://schemas.microsoft.com/office/powerpoint/2010/main" val="20840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Transactional Operations in FASTM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19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15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11560" y="1412776"/>
            <a:ext cx="3960440" cy="2376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141C06"/>
                </a:solidFill>
              </a:rPr>
              <a:t>Transactional Stores</a:t>
            </a: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55 Rectángulo"/>
          <p:cNvSpPr/>
          <p:nvPr/>
        </p:nvSpPr>
        <p:spPr>
          <a:xfrm>
            <a:off x="4716016" y="1412776"/>
            <a:ext cx="3960439" cy="2376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141C06"/>
                </a:solidFill>
              </a:rPr>
              <a:t>Notifying Conflicts</a:t>
            </a:r>
          </a:p>
          <a:p>
            <a:pPr algn="ctr"/>
            <a:endParaRPr lang="en-US" b="1" u="sng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4716017" y="3861048"/>
            <a:ext cx="3960438" cy="2448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141C06"/>
                </a:solidFill>
              </a:rPr>
              <a:t>Handling Commits</a:t>
            </a:r>
          </a:p>
          <a:p>
            <a:pPr algn="ctr"/>
            <a:endParaRPr lang="en-US" u="sng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611560" y="3861048"/>
            <a:ext cx="3960439" cy="2448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141C06"/>
                </a:solidFill>
              </a:rPr>
              <a:t>Handling Aborts</a:t>
            </a:r>
          </a:p>
          <a:p>
            <a:pPr algn="ctr"/>
            <a:endParaRPr lang="en-US" b="1" u="sng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246 Rectángulo"/>
          <p:cNvSpPr/>
          <p:nvPr/>
        </p:nvSpPr>
        <p:spPr>
          <a:xfrm>
            <a:off x="2339752" y="1887215"/>
            <a:ext cx="1728192" cy="143422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Core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248 Rectángulo"/>
          <p:cNvSpPr/>
          <p:nvPr/>
        </p:nvSpPr>
        <p:spPr>
          <a:xfrm>
            <a:off x="2411760" y="2313325"/>
            <a:ext cx="158417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251 Rectángulo"/>
          <p:cNvSpPr/>
          <p:nvPr/>
        </p:nvSpPr>
        <p:spPr>
          <a:xfrm>
            <a:off x="2411760" y="2924944"/>
            <a:ext cx="432047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251 Rectángulo"/>
          <p:cNvSpPr/>
          <p:nvPr/>
        </p:nvSpPr>
        <p:spPr>
          <a:xfrm>
            <a:off x="3131840" y="2924944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no tx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251 Rectángulo"/>
          <p:cNvSpPr/>
          <p:nvPr/>
        </p:nvSpPr>
        <p:spPr>
          <a:xfrm>
            <a:off x="2411760" y="2708920"/>
            <a:ext cx="432048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4" name="251 Rectángulo"/>
          <p:cNvSpPr/>
          <p:nvPr/>
        </p:nvSpPr>
        <p:spPr>
          <a:xfrm>
            <a:off x="3131840" y="2708920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log data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2" name="251 Rectángulo"/>
          <p:cNvSpPr/>
          <p:nvPr/>
        </p:nvSpPr>
        <p:spPr>
          <a:xfrm>
            <a:off x="2843808" y="2924944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3" name="251 Rectángulo"/>
          <p:cNvSpPr/>
          <p:nvPr/>
        </p:nvSpPr>
        <p:spPr>
          <a:xfrm>
            <a:off x="2843808" y="2708920"/>
            <a:ext cx="28803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2123728" y="3039343"/>
            <a:ext cx="216024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123728" y="2751311"/>
            <a:ext cx="216024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QuadreDeText 69"/>
          <p:cNvSpPr txBox="1"/>
          <p:nvPr/>
        </p:nvSpPr>
        <p:spPr>
          <a:xfrm>
            <a:off x="755576" y="239127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2.</a:t>
            </a:r>
            <a:r>
              <a:rPr lang="en-US" sz="1200" smtClean="0">
                <a:solidFill>
                  <a:srgbClr val="141C06"/>
                </a:solidFill>
              </a:rPr>
              <a:t> Keep old values in the software log</a:t>
            </a:r>
          </a:p>
        </p:txBody>
      </p:sp>
      <p:sp>
        <p:nvSpPr>
          <p:cNvPr id="67" name="QuadreDeText 69"/>
          <p:cNvSpPr txBox="1"/>
          <p:nvPr/>
        </p:nvSpPr>
        <p:spPr>
          <a:xfrm>
            <a:off x="611560" y="278092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3. </a:t>
            </a:r>
            <a:r>
              <a:rPr lang="en-US" sz="1200" smtClean="0">
                <a:solidFill>
                  <a:srgbClr val="141C06"/>
                </a:solidFill>
              </a:rPr>
              <a:t>Move transactional</a:t>
            </a:r>
          </a:p>
          <a:p>
            <a:r>
              <a:rPr lang="en-US" sz="1200" smtClean="0">
                <a:solidFill>
                  <a:srgbClr val="141C06"/>
                </a:solidFill>
              </a:rPr>
              <a:t>written data to T state</a:t>
            </a:r>
          </a:p>
        </p:txBody>
      </p:sp>
      <p:cxnSp>
        <p:nvCxnSpPr>
          <p:cNvPr id="69" name="Straight Arrow Connector 68"/>
          <p:cNvCxnSpPr>
            <a:stCxn id="52" idx="2"/>
          </p:cNvCxnSpPr>
          <p:nvPr/>
        </p:nvCxnSpPr>
        <p:spPr>
          <a:xfrm rot="16200000" flipH="1">
            <a:off x="2768831" y="3359960"/>
            <a:ext cx="437986" cy="1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QuadreDeText 69"/>
          <p:cNvSpPr txBox="1"/>
          <p:nvPr/>
        </p:nvSpPr>
        <p:spPr>
          <a:xfrm>
            <a:off x="2987824" y="332737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1. </a:t>
            </a:r>
            <a:r>
              <a:rPr lang="en-US" sz="1200" smtClean="0">
                <a:solidFill>
                  <a:srgbClr val="141C06"/>
                </a:solidFill>
              </a:rPr>
              <a:t>Write back old data to L2 cache</a:t>
            </a:r>
          </a:p>
        </p:txBody>
      </p:sp>
      <p:sp>
        <p:nvSpPr>
          <p:cNvPr id="71" name="246 Rectángulo"/>
          <p:cNvSpPr/>
          <p:nvPr/>
        </p:nvSpPr>
        <p:spPr>
          <a:xfrm>
            <a:off x="5220072" y="1916832"/>
            <a:ext cx="1728192" cy="143422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Core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2" name="248 Rectángulo"/>
          <p:cNvSpPr/>
          <p:nvPr/>
        </p:nvSpPr>
        <p:spPr>
          <a:xfrm>
            <a:off x="5292080" y="2342942"/>
            <a:ext cx="158417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3" name="251 Rectángulo"/>
          <p:cNvSpPr/>
          <p:nvPr/>
        </p:nvSpPr>
        <p:spPr>
          <a:xfrm>
            <a:off x="5292081" y="2926724"/>
            <a:ext cx="432047" cy="208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4" name="251 Rectángulo"/>
          <p:cNvSpPr/>
          <p:nvPr/>
        </p:nvSpPr>
        <p:spPr>
          <a:xfrm>
            <a:off x="6012160" y="2926724"/>
            <a:ext cx="864096" cy="208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5" name="251 Rectángulo"/>
          <p:cNvSpPr/>
          <p:nvPr/>
        </p:nvSpPr>
        <p:spPr>
          <a:xfrm>
            <a:off x="5292080" y="2702981"/>
            <a:ext cx="432048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6" name="251 Rectángulo"/>
          <p:cNvSpPr/>
          <p:nvPr/>
        </p:nvSpPr>
        <p:spPr>
          <a:xfrm>
            <a:off x="6012160" y="2702981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7" name="251 Rectángulo"/>
          <p:cNvSpPr/>
          <p:nvPr/>
        </p:nvSpPr>
        <p:spPr>
          <a:xfrm>
            <a:off x="5724129" y="2919005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8" name="251 Rectángulo"/>
          <p:cNvSpPr/>
          <p:nvPr/>
        </p:nvSpPr>
        <p:spPr>
          <a:xfrm>
            <a:off x="5724128" y="2702981"/>
            <a:ext cx="28803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 rot="10800000">
            <a:off x="6948264" y="3068960"/>
            <a:ext cx="360040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10800000">
            <a:off x="6948264" y="2276872"/>
            <a:ext cx="360040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QuadreDeText 69"/>
          <p:cNvSpPr txBox="1"/>
          <p:nvPr/>
        </p:nvSpPr>
        <p:spPr>
          <a:xfrm>
            <a:off x="7308304" y="206084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1.</a:t>
            </a:r>
            <a:r>
              <a:rPr lang="en-US" sz="1200" smtClean="0">
                <a:solidFill>
                  <a:srgbClr val="141C06"/>
                </a:solidFill>
              </a:rPr>
              <a:t> TGetX at A from </a:t>
            </a:r>
          </a:p>
          <a:p>
            <a:r>
              <a:rPr lang="en-US" sz="1200" smtClean="0">
                <a:solidFill>
                  <a:srgbClr val="141C06"/>
                </a:solidFill>
              </a:rPr>
              <a:t>Core </a:t>
            </a:r>
            <a:r>
              <a:rPr lang="en-US" sz="1200" i="1" smtClean="0">
                <a:solidFill>
                  <a:srgbClr val="141C06"/>
                </a:solidFill>
              </a:rPr>
              <a:t>Ci</a:t>
            </a:r>
          </a:p>
        </p:txBody>
      </p:sp>
      <p:sp>
        <p:nvSpPr>
          <p:cNvPr id="82" name="QuadreDeText 69"/>
          <p:cNvSpPr txBox="1"/>
          <p:nvPr/>
        </p:nvSpPr>
        <p:spPr>
          <a:xfrm>
            <a:off x="7308304" y="292494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2. </a:t>
            </a:r>
            <a:r>
              <a:rPr lang="en-US" sz="1200" smtClean="0">
                <a:solidFill>
                  <a:srgbClr val="141C06"/>
                </a:solidFill>
              </a:rPr>
              <a:t>Data in T state</a:t>
            </a:r>
          </a:p>
        </p:txBody>
      </p:sp>
      <p:cxnSp>
        <p:nvCxnSpPr>
          <p:cNvPr id="83" name="Straight Arrow Connector 82"/>
          <p:cNvCxnSpPr>
            <a:stCxn id="77" idx="2"/>
          </p:cNvCxnSpPr>
          <p:nvPr/>
        </p:nvCxnSpPr>
        <p:spPr>
          <a:xfrm rot="5400000">
            <a:off x="5577144" y="3426030"/>
            <a:ext cx="582003" cy="1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QuadreDeText 69"/>
          <p:cNvSpPr txBox="1"/>
          <p:nvPr/>
        </p:nvSpPr>
        <p:spPr>
          <a:xfrm>
            <a:off x="5868144" y="3440033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3.</a:t>
            </a:r>
            <a:r>
              <a:rPr lang="en-US" sz="1200" smtClean="0">
                <a:solidFill>
                  <a:srgbClr val="141C06"/>
                </a:solidFill>
              </a:rPr>
              <a:t> Nack to Core </a:t>
            </a:r>
            <a:r>
              <a:rPr lang="en-US" sz="1200" i="1" smtClean="0">
                <a:solidFill>
                  <a:srgbClr val="141C06"/>
                </a:solidFill>
              </a:rPr>
              <a:t>Ci</a:t>
            </a:r>
          </a:p>
        </p:txBody>
      </p:sp>
      <p:sp>
        <p:nvSpPr>
          <p:cNvPr id="91" name="246 Rectángulo"/>
          <p:cNvSpPr/>
          <p:nvPr/>
        </p:nvSpPr>
        <p:spPr>
          <a:xfrm>
            <a:off x="5220072" y="4509120"/>
            <a:ext cx="1728192" cy="143422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Core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2" name="248 Rectángulo"/>
          <p:cNvSpPr/>
          <p:nvPr/>
        </p:nvSpPr>
        <p:spPr>
          <a:xfrm>
            <a:off x="5292080" y="4935230"/>
            <a:ext cx="158417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3" name="251 Rectángulo"/>
          <p:cNvSpPr/>
          <p:nvPr/>
        </p:nvSpPr>
        <p:spPr>
          <a:xfrm>
            <a:off x="5292081" y="5519012"/>
            <a:ext cx="432047" cy="208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4" name="251 Rectángulo"/>
          <p:cNvSpPr/>
          <p:nvPr/>
        </p:nvSpPr>
        <p:spPr>
          <a:xfrm>
            <a:off x="6012160" y="5519012"/>
            <a:ext cx="864096" cy="208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tx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5" name="251 Rectángulo"/>
          <p:cNvSpPr/>
          <p:nvPr/>
        </p:nvSpPr>
        <p:spPr>
          <a:xfrm>
            <a:off x="5292080" y="5295269"/>
            <a:ext cx="432048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6" name="251 Rectángulo"/>
          <p:cNvSpPr/>
          <p:nvPr/>
        </p:nvSpPr>
        <p:spPr>
          <a:xfrm>
            <a:off x="6012160" y="5295269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7" name="251 Rectángulo"/>
          <p:cNvSpPr/>
          <p:nvPr/>
        </p:nvSpPr>
        <p:spPr>
          <a:xfrm>
            <a:off x="5724129" y="5511293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8" name="251 Rectángulo"/>
          <p:cNvSpPr/>
          <p:nvPr/>
        </p:nvSpPr>
        <p:spPr>
          <a:xfrm>
            <a:off x="5724128" y="5295269"/>
            <a:ext cx="28803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5" name="246 Rectángulo"/>
          <p:cNvSpPr/>
          <p:nvPr/>
        </p:nvSpPr>
        <p:spPr>
          <a:xfrm>
            <a:off x="2339752" y="4587066"/>
            <a:ext cx="1728192" cy="143422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Core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6" name="248 Rectángulo"/>
          <p:cNvSpPr/>
          <p:nvPr/>
        </p:nvSpPr>
        <p:spPr>
          <a:xfrm>
            <a:off x="2411760" y="5013176"/>
            <a:ext cx="158417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7" name="251 Rectángulo"/>
          <p:cNvSpPr/>
          <p:nvPr/>
        </p:nvSpPr>
        <p:spPr>
          <a:xfrm>
            <a:off x="2411761" y="5596958"/>
            <a:ext cx="432047" cy="208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8" name="251 Rectángulo"/>
          <p:cNvSpPr/>
          <p:nvPr/>
        </p:nvSpPr>
        <p:spPr>
          <a:xfrm>
            <a:off x="3131840" y="5596958"/>
            <a:ext cx="864096" cy="208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9" name="251 Rectángulo"/>
          <p:cNvSpPr/>
          <p:nvPr/>
        </p:nvSpPr>
        <p:spPr>
          <a:xfrm>
            <a:off x="2411760" y="5373215"/>
            <a:ext cx="432048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0" name="251 Rectángulo"/>
          <p:cNvSpPr/>
          <p:nvPr/>
        </p:nvSpPr>
        <p:spPr>
          <a:xfrm>
            <a:off x="3131840" y="5373215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log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1" name="251 Rectángulo"/>
          <p:cNvSpPr/>
          <p:nvPr/>
        </p:nvSpPr>
        <p:spPr>
          <a:xfrm>
            <a:off x="2843808" y="5589240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2" name="251 Rectángulo"/>
          <p:cNvSpPr/>
          <p:nvPr/>
        </p:nvSpPr>
        <p:spPr>
          <a:xfrm>
            <a:off x="2843808" y="5373215"/>
            <a:ext cx="28803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0" name="251 Rectángulo"/>
          <p:cNvSpPr/>
          <p:nvPr/>
        </p:nvSpPr>
        <p:spPr>
          <a:xfrm>
            <a:off x="3131840" y="2924944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1" name="251 Rectángulo"/>
          <p:cNvSpPr/>
          <p:nvPr/>
        </p:nvSpPr>
        <p:spPr>
          <a:xfrm>
            <a:off x="2843808" y="2924944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T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611560" y="3861048"/>
            <a:ext cx="3960439" cy="2448272"/>
            <a:chOff x="611560" y="3861048"/>
            <a:chExt cx="3960439" cy="2448272"/>
          </a:xfrm>
        </p:grpSpPr>
        <p:sp>
          <p:nvSpPr>
            <p:cNvPr id="127" name="57 Rectángulo"/>
            <p:cNvSpPr/>
            <p:nvPr/>
          </p:nvSpPr>
          <p:spPr>
            <a:xfrm>
              <a:off x="611560" y="3861048"/>
              <a:ext cx="3960439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Handling Aborts</a:t>
              </a:r>
            </a:p>
            <a:p>
              <a:pPr algn="ctr"/>
              <a:endParaRPr lang="en-US" b="1" u="sng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8" name="246 Rectángulo"/>
            <p:cNvSpPr/>
            <p:nvPr/>
          </p:nvSpPr>
          <p:spPr>
            <a:xfrm>
              <a:off x="2339752" y="4587066"/>
              <a:ext cx="1728192" cy="1434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 smtClean="0">
                  <a:solidFill>
                    <a:schemeClr val="bg2">
                      <a:lumMod val="10000"/>
                    </a:schemeClr>
                  </a:solidFill>
                </a:rPr>
                <a:t>Core</a:t>
              </a: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9" name="248 Rectángulo"/>
            <p:cNvSpPr/>
            <p:nvPr/>
          </p:nvSpPr>
          <p:spPr>
            <a:xfrm>
              <a:off x="2411760" y="5013176"/>
              <a:ext cx="1584175" cy="936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 smtClean="0">
                  <a:solidFill>
                    <a:schemeClr val="bg2">
                      <a:lumMod val="10000"/>
                    </a:schemeClr>
                  </a:solidFill>
                </a:rPr>
                <a:t>L1 cache</a:t>
              </a: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0" name="251 Rectángulo"/>
            <p:cNvSpPr/>
            <p:nvPr/>
          </p:nvSpPr>
          <p:spPr>
            <a:xfrm>
              <a:off x="2411761" y="5596958"/>
              <a:ext cx="432047" cy="208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A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1" name="251 Rectángulo"/>
            <p:cNvSpPr/>
            <p:nvPr/>
          </p:nvSpPr>
          <p:spPr>
            <a:xfrm>
              <a:off x="3131840" y="5596958"/>
              <a:ext cx="864096" cy="208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No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tx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data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2" name="251 Rectángulo"/>
            <p:cNvSpPr/>
            <p:nvPr/>
          </p:nvSpPr>
          <p:spPr>
            <a:xfrm>
              <a:off x="2411760" y="5373215"/>
              <a:ext cx="432048" cy="2142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log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3" name="251 Rectángulo"/>
            <p:cNvSpPr/>
            <p:nvPr/>
          </p:nvSpPr>
          <p:spPr>
            <a:xfrm>
              <a:off x="3131840" y="5373215"/>
              <a:ext cx="864096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log data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4" name="251 Rectángulo"/>
            <p:cNvSpPr/>
            <p:nvPr/>
          </p:nvSpPr>
          <p:spPr>
            <a:xfrm>
              <a:off x="2843808" y="5589240"/>
              <a:ext cx="288032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M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5" name="251 Rectángulo"/>
            <p:cNvSpPr/>
            <p:nvPr/>
          </p:nvSpPr>
          <p:spPr>
            <a:xfrm>
              <a:off x="2843808" y="5373215"/>
              <a:ext cx="288032" cy="2142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M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136" name="Straight Arrow Connector 135"/>
            <p:cNvCxnSpPr/>
            <p:nvPr/>
          </p:nvCxnSpPr>
          <p:spPr>
            <a:xfrm>
              <a:off x="2123728" y="5739194"/>
              <a:ext cx="216024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2123728" y="5451162"/>
              <a:ext cx="216024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QuadreDeText 69"/>
            <p:cNvSpPr txBox="1"/>
            <p:nvPr/>
          </p:nvSpPr>
          <p:spPr>
            <a:xfrm>
              <a:off x="683568" y="4942909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err="1" smtClean="0">
                  <a:solidFill>
                    <a:srgbClr val="141C06"/>
                  </a:solidFill>
                </a:rPr>
                <a:t>Discard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 log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if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 OV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flag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is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set,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otherwise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use software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abort</a:t>
              </a:r>
              <a:endParaRPr lang="es-ES_tradnl" sz="1200" dirty="0" smtClean="0">
                <a:solidFill>
                  <a:srgbClr val="141C06"/>
                </a:solidFill>
              </a:endParaRPr>
            </a:p>
          </p:txBody>
        </p:sp>
        <p:sp>
          <p:nvSpPr>
            <p:cNvPr id="139" name="QuadreDeText 69"/>
            <p:cNvSpPr txBox="1"/>
            <p:nvPr/>
          </p:nvSpPr>
          <p:spPr>
            <a:xfrm>
              <a:off x="683568" y="5595178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err="1" smtClean="0">
                  <a:solidFill>
                    <a:srgbClr val="141C06"/>
                  </a:solidFill>
                </a:rPr>
                <a:t>Invalidate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tx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data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if</a:t>
              </a:r>
              <a:endParaRPr lang="es-ES_tradnl" sz="1200" dirty="0" smtClean="0">
                <a:solidFill>
                  <a:srgbClr val="141C06"/>
                </a:solidFill>
              </a:endParaRPr>
            </a:p>
            <a:p>
              <a:r>
                <a:rPr lang="es-ES_tradnl" sz="1200" dirty="0" smtClean="0">
                  <a:solidFill>
                    <a:srgbClr val="141C06"/>
                  </a:solidFill>
                </a:rPr>
                <a:t>     OV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flag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is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not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set</a:t>
              </a:r>
            </a:p>
          </p:txBody>
        </p:sp>
        <p:sp>
          <p:nvSpPr>
            <p:cNvPr id="140" name="251 Rectángulo"/>
            <p:cNvSpPr/>
            <p:nvPr/>
          </p:nvSpPr>
          <p:spPr>
            <a:xfrm>
              <a:off x="3131840" y="5596958"/>
              <a:ext cx="864096" cy="208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dirty="0" smtClean="0">
                  <a:solidFill>
                    <a:schemeClr val="bg2">
                      <a:lumMod val="10000"/>
                    </a:schemeClr>
                  </a:solidFill>
                </a:rPr>
                <a:t>new data</a:t>
              </a:r>
              <a:endParaRPr lang="en-US" sz="1200" strike="sngStrike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1" name="251 Rectángulo"/>
            <p:cNvSpPr/>
            <p:nvPr/>
          </p:nvSpPr>
          <p:spPr>
            <a:xfrm>
              <a:off x="2843809" y="5589240"/>
              <a:ext cx="288032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2" name="251 Rectángulo"/>
            <p:cNvSpPr/>
            <p:nvPr/>
          </p:nvSpPr>
          <p:spPr>
            <a:xfrm>
              <a:off x="3131840" y="5373216"/>
              <a:ext cx="864096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dirty="0" smtClean="0">
                  <a:solidFill>
                    <a:schemeClr val="bg2">
                      <a:lumMod val="10000"/>
                    </a:schemeClr>
                  </a:solidFill>
                </a:rPr>
                <a:t>log data</a:t>
              </a:r>
              <a:endParaRPr lang="en-US" sz="1200" strike="sngStrike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716017" y="3861048"/>
            <a:ext cx="4248471" cy="2448272"/>
            <a:chOff x="4716017" y="3861048"/>
            <a:chExt cx="4248471" cy="2448272"/>
          </a:xfrm>
        </p:grpSpPr>
        <p:sp>
          <p:nvSpPr>
            <p:cNvPr id="144" name="56 Rectángulo"/>
            <p:cNvSpPr/>
            <p:nvPr/>
          </p:nvSpPr>
          <p:spPr>
            <a:xfrm>
              <a:off x="4716017" y="3861048"/>
              <a:ext cx="3960438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Handling Commits</a:t>
              </a:r>
            </a:p>
            <a:p>
              <a:pPr algn="ctr"/>
              <a:endParaRPr lang="en-US" u="sng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5" name="246 Rectángulo"/>
            <p:cNvSpPr/>
            <p:nvPr/>
          </p:nvSpPr>
          <p:spPr>
            <a:xfrm>
              <a:off x="5220072" y="4509120"/>
              <a:ext cx="1728192" cy="143422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 smtClean="0">
                  <a:solidFill>
                    <a:schemeClr val="bg2">
                      <a:lumMod val="10000"/>
                    </a:schemeClr>
                  </a:solidFill>
                </a:rPr>
                <a:t>Core</a:t>
              </a: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6" name="248 Rectángulo"/>
            <p:cNvSpPr/>
            <p:nvPr/>
          </p:nvSpPr>
          <p:spPr>
            <a:xfrm>
              <a:off x="5292080" y="4935230"/>
              <a:ext cx="1584175" cy="936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 smtClean="0">
                  <a:solidFill>
                    <a:schemeClr val="bg2">
                      <a:lumMod val="10000"/>
                    </a:schemeClr>
                  </a:solidFill>
                </a:rPr>
                <a:t>L1 cache</a:t>
              </a:r>
            </a:p>
            <a:p>
              <a:pPr algn="ctr"/>
              <a:endParaRPr lang="en-US" sz="1700" dirty="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7" name="251 Rectángulo"/>
            <p:cNvSpPr/>
            <p:nvPr/>
          </p:nvSpPr>
          <p:spPr>
            <a:xfrm>
              <a:off x="5292081" y="5519012"/>
              <a:ext cx="432047" cy="208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A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8" name="251 Rectángulo"/>
            <p:cNvSpPr/>
            <p:nvPr/>
          </p:nvSpPr>
          <p:spPr>
            <a:xfrm>
              <a:off x="6012160" y="5519012"/>
              <a:ext cx="864096" cy="208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no </a:t>
              </a:r>
              <a:r>
                <a:rPr lang="en-US" sz="1200" dirty="0" err="1" smtClean="0">
                  <a:solidFill>
                    <a:schemeClr val="bg2">
                      <a:lumMod val="10000"/>
                    </a:schemeClr>
                  </a:solidFill>
                </a:rPr>
                <a:t>tx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 data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9" name="251 Rectángulo"/>
            <p:cNvSpPr/>
            <p:nvPr/>
          </p:nvSpPr>
          <p:spPr>
            <a:xfrm>
              <a:off x="5292080" y="5295269"/>
              <a:ext cx="432048" cy="2142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dirty="0" smtClean="0">
                  <a:solidFill>
                    <a:schemeClr val="bg2">
                      <a:lumMod val="10000"/>
                    </a:schemeClr>
                  </a:solidFill>
                </a:rPr>
                <a:t>log</a:t>
              </a:r>
              <a:endParaRPr lang="en-US" sz="1200" strike="sngStrike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0" name="251 Rectángulo"/>
            <p:cNvSpPr/>
            <p:nvPr/>
          </p:nvSpPr>
          <p:spPr>
            <a:xfrm>
              <a:off x="6012160" y="5295269"/>
              <a:ext cx="864096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dirty="0" smtClean="0">
                  <a:solidFill>
                    <a:schemeClr val="bg2">
                      <a:lumMod val="10000"/>
                    </a:schemeClr>
                  </a:solidFill>
                </a:rPr>
                <a:t>log data</a:t>
              </a:r>
              <a:endParaRPr lang="en-US" sz="1200" strike="sngStrike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1" name="251 Rectángulo"/>
            <p:cNvSpPr/>
            <p:nvPr/>
          </p:nvSpPr>
          <p:spPr>
            <a:xfrm>
              <a:off x="5724129" y="5511293"/>
              <a:ext cx="288032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M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2" name="251 Rectángulo"/>
            <p:cNvSpPr/>
            <p:nvPr/>
          </p:nvSpPr>
          <p:spPr>
            <a:xfrm>
              <a:off x="5724128" y="5295269"/>
              <a:ext cx="288032" cy="21424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dirty="0" smtClean="0">
                  <a:solidFill>
                    <a:schemeClr val="bg2">
                      <a:lumMod val="10000"/>
                    </a:schemeClr>
                  </a:solidFill>
                </a:rPr>
                <a:t>M</a:t>
              </a:r>
              <a:endParaRPr lang="en-US" sz="1200" strike="sngStrike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rot="10800000">
              <a:off x="6948264" y="5661248"/>
              <a:ext cx="360040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10800000">
              <a:off x="6948264" y="5378310"/>
              <a:ext cx="360040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QuadreDeText 69"/>
            <p:cNvSpPr txBox="1"/>
            <p:nvPr/>
          </p:nvSpPr>
          <p:spPr>
            <a:xfrm>
              <a:off x="7308304" y="5162286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141C06"/>
                  </a:solidFill>
                </a:rPr>
                <a:t>2.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Discard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the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log</a:t>
              </a:r>
            </a:p>
          </p:txBody>
        </p:sp>
        <p:sp>
          <p:nvSpPr>
            <p:cNvPr id="156" name="QuadreDeText 69"/>
            <p:cNvSpPr txBox="1"/>
            <p:nvPr/>
          </p:nvSpPr>
          <p:spPr>
            <a:xfrm>
              <a:off x="7308304" y="5439285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141C06"/>
                  </a:solidFill>
                </a:rPr>
                <a:t>1.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Move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to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M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state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 </a:t>
              </a:r>
              <a:r>
                <a:rPr lang="es-ES_tradnl" sz="1200" dirty="0" err="1" smtClean="0">
                  <a:solidFill>
                    <a:srgbClr val="141C06"/>
                  </a:solidFill>
                </a:rPr>
                <a:t>committed</a:t>
              </a:r>
              <a:r>
                <a:rPr lang="es-ES_tradnl" sz="1200" dirty="0" smtClean="0">
                  <a:solidFill>
                    <a:srgbClr val="141C06"/>
                  </a:solidFill>
                </a:rPr>
                <a:t> data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9279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38" grpId="0" animBg="1"/>
      <p:bldP spid="44" grpId="0" animBg="1"/>
      <p:bldP spid="53" grpId="0" animBg="1"/>
      <p:bldP spid="66" grpId="0"/>
      <p:bldP spid="67" grpId="0"/>
      <p:bldP spid="70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1" grpId="0"/>
      <p:bldP spid="82" grpId="0"/>
      <p:bldP spid="84" grpId="0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20" grpId="0" animBg="1"/>
      <p:bldP spid="1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Parallel Programming Models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b="1" dirty="0" smtClean="0"/>
                <a:t>Introduction</a:t>
              </a:r>
              <a:endParaRPr lang="en-US" b="1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1187624" y="1484784"/>
            <a:ext cx="6840760" cy="1440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	</a:t>
            </a:r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Multicore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systems are already here</a:t>
            </a:r>
          </a:p>
          <a:p>
            <a:pPr lvl="2" algn="just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How to exploit so many resources?  </a:t>
            </a:r>
            <a:r>
              <a:rPr lang="en-US" sz="1600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Parallel programming models </a:t>
            </a:r>
          </a:p>
          <a:p>
            <a:pPr algn="just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	Blocking synchronization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Protect critical sections with locks, acquired before entering atomic regions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Threads that cannot grab the lock must wait until the current holder releases it</a:t>
            </a:r>
            <a:endParaRPr lang="en-US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2050" name="Picture 2" descr="stop.jpg (25627 Byte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12776"/>
            <a:ext cx="1008111" cy="894343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395536" y="3140968"/>
            <a:ext cx="4032448" cy="1368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  </a:t>
            </a:r>
          </a:p>
          <a:p>
            <a:pPr lvl="2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  </a:t>
            </a:r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Coarse-grain Locking</a:t>
            </a:r>
          </a:p>
          <a:p>
            <a:endParaRPr lang="en-US" sz="16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Ease of use (big critical sections)</a:t>
            </a:r>
          </a:p>
          <a:p>
            <a:pPr>
              <a:buFont typeface="Wingdings" pitchFamily="2" charset="2"/>
              <a:buChar char="û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Serialization (fight for the same lock)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44008" y="3212976"/>
            <a:ext cx="3960440" cy="3168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just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 </a:t>
            </a:r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Transactional Memory (TM)</a:t>
            </a:r>
          </a:p>
          <a:p>
            <a:pPr lvl="4" algn="just"/>
            <a:endParaRPr lang="en-US" sz="8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lvl="4" algn="just"/>
            <a:endParaRPr lang="en-US" sz="8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Execute atomic and isolated chunks of instructions defined by the programmer 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Good performance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Parallel execution when accessing different memory locations</a:t>
            </a: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Ease of use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Big transactions can yield good performance, are robust and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composable</a:t>
            </a:r>
            <a:endParaRPr lang="en-US" sz="16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5536" y="4653136"/>
            <a:ext cx="4032448" cy="1944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endParaRPr lang="en-US" b="1" u="sng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lvl="3"/>
            <a:endParaRPr lang="en-US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lvl="2"/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   </a:t>
            </a:r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Fine-grain Locking</a:t>
            </a:r>
          </a:p>
          <a:p>
            <a:endParaRPr lang="en-US" sz="16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buFont typeface="Wingdings" pitchFamily="2" charset="2"/>
              <a:buChar char="ü"/>
            </a:pP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Good performance (small critical sections)</a:t>
            </a:r>
          </a:p>
          <a:p>
            <a:pPr>
              <a:buFont typeface="Wingdings" pitchFamily="2" charset="2"/>
              <a:buChar char="û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Difficult to program (error-prone)</a:t>
            </a:r>
          </a:p>
          <a:p>
            <a:pPr>
              <a:buFont typeface="Wingdings" pitchFamily="2" charset="2"/>
              <a:buChar char="û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Lack of </a:t>
            </a:r>
            <a:r>
              <a:rPr lang="en-US" sz="16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composability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(deadlock)</a:t>
            </a:r>
          </a:p>
          <a:p>
            <a:pPr>
              <a:buFont typeface="Wingdings" pitchFamily="2" charset="2"/>
              <a:buChar char="û"/>
            </a:pP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 Do not scale (communication overhead)</a:t>
            </a:r>
          </a:p>
          <a:p>
            <a:pPr>
              <a:buFont typeface="Wingdings" pitchFamily="2" charset="2"/>
              <a:buChar char="û"/>
            </a:pPr>
            <a:endParaRPr lang="en-US" sz="1600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1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1128"/>
            <a:ext cx="1152128" cy="8986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Picture 2" descr="http://t3.gstatic.com/images?q=tbn:ANd9GcSrjASwoRNfqrX3JptgqthV73Au1e1R1QuJ4DykIt8PwrfY2Geap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068960"/>
            <a:ext cx="1211892" cy="81592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" name="Picture 6" descr="http://www.handy-tests.net/wp-content/uploads/unloc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140968"/>
            <a:ext cx="1025798" cy="72008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1058997"/>
      </p:ext>
    </p:extLst>
  </p:cSld>
  <p:clrMapOvr>
    <a:masterClrMapping/>
  </p:clrMapOvr>
  <p:transition advTm="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51863125"/>
              </p:ext>
            </p:extLst>
          </p:nvPr>
        </p:nvGraphicFramePr>
        <p:xfrm>
          <a:off x="0" y="2012241"/>
          <a:ext cx="4468048" cy="3363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5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97501831"/>
              </p:ext>
            </p:extLst>
          </p:nvPr>
        </p:nvGraphicFramePr>
        <p:xfrm>
          <a:off x="4112871" y="1993511"/>
          <a:ext cx="4923625" cy="3523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noFill/>
          <a:ln>
            <a:noFill/>
          </a:ln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FASTM Performance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20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98058" y="1484784"/>
            <a:ext cx="308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Low-contention (32 threads)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313275" y="1484784"/>
            <a:ext cx="443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and high-contention (16 threads)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550491">
            <a:off x="5888945" y="5248465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Vacation-H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 rot="2550491">
            <a:off x="618027" y="5194338"/>
            <a:ext cx="58381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Hash-R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 rot="2550491">
            <a:off x="969126" y="5245785"/>
            <a:ext cx="736099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Kmeans</a:t>
            </a:r>
            <a:r>
              <a:rPr lang="en-US" sz="1000" dirty="0" smtClean="0"/>
              <a:t>-L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 rot="2550491">
            <a:off x="1384466" y="5252285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Kmeans</a:t>
            </a:r>
            <a:r>
              <a:rPr lang="en-US" sz="1000" dirty="0" smtClean="0"/>
              <a:t>-H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 rot="2550491">
            <a:off x="1758991" y="5223040"/>
            <a:ext cx="66877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Raytrace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 rot="2550491">
            <a:off x="2142202" y="5163468"/>
            <a:ext cx="49244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Ssca2</a:t>
            </a:r>
            <a:endParaRPr lang="en-US" sz="1000" dirty="0"/>
          </a:p>
        </p:txBody>
      </p:sp>
      <p:sp>
        <p:nvSpPr>
          <p:cNvPr id="50" name="TextBox 49"/>
          <p:cNvSpPr txBox="1"/>
          <p:nvPr/>
        </p:nvSpPr>
        <p:spPr>
          <a:xfrm rot="2550491">
            <a:off x="2417514" y="5258244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Vacation-L</a:t>
            </a:r>
            <a:endParaRPr lang="en-US" sz="1000" dirty="0"/>
          </a:p>
        </p:txBody>
      </p:sp>
      <p:sp>
        <p:nvSpPr>
          <p:cNvPr id="51" name="TextBox 50"/>
          <p:cNvSpPr txBox="1"/>
          <p:nvPr/>
        </p:nvSpPr>
        <p:spPr>
          <a:xfrm rot="2550491">
            <a:off x="2786931" y="5197045"/>
            <a:ext cx="62068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Mean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1187624" y="6309320"/>
            <a:ext cx="714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L:</a:t>
            </a:r>
            <a:r>
              <a:rPr lang="en-US" dirty="0" smtClean="0"/>
              <a:t> </a:t>
            </a:r>
            <a:r>
              <a:rPr lang="en-US" dirty="0" err="1" smtClean="0"/>
              <a:t>LogTM</a:t>
            </a:r>
            <a:r>
              <a:rPr lang="en-US" dirty="0" smtClean="0"/>
              <a:t>-SE	</a:t>
            </a:r>
            <a:r>
              <a:rPr lang="en-US" b="1" dirty="0" smtClean="0"/>
              <a:t>F:</a:t>
            </a:r>
            <a:r>
              <a:rPr lang="en-US" dirty="0" smtClean="0"/>
              <a:t> FASTM	             </a:t>
            </a:r>
            <a:r>
              <a:rPr lang="en-US" b="1" dirty="0" smtClean="0"/>
              <a:t>I:</a:t>
            </a:r>
            <a:r>
              <a:rPr lang="en-US" dirty="0" smtClean="0"/>
              <a:t> Eager Ideal VM (zero cycle abort) 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987824" y="2121823"/>
            <a:ext cx="184270" cy="515089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27584" y="1844824"/>
            <a:ext cx="2840586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Few impact, perform like Eager Ideal VM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3491880" y="5013176"/>
            <a:ext cx="108012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Reduce transactional overheads</a:t>
            </a:r>
            <a:endParaRPr lang="en-US" sz="1200" dirty="0"/>
          </a:p>
        </p:txBody>
      </p:sp>
      <p:cxnSp>
        <p:nvCxnSpPr>
          <p:cNvPr id="60" name="Straight Arrow Connector 59"/>
          <p:cNvCxnSpPr/>
          <p:nvPr/>
        </p:nvCxnSpPr>
        <p:spPr>
          <a:xfrm flipH="1" flipV="1">
            <a:off x="1835696" y="3356992"/>
            <a:ext cx="1656184" cy="1656184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064965" y="1890224"/>
            <a:ext cx="376705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Minimize abort recovery on coarse-grain applications</a:t>
            </a:r>
            <a:endParaRPr lang="en-US" sz="1200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7308304" y="2167223"/>
            <a:ext cx="216024" cy="325673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8544723" y="5436587"/>
            <a:ext cx="0" cy="543506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2550491">
            <a:off x="4715723" y="5172645"/>
            <a:ext cx="56778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Barnes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 rot="2550491">
            <a:off x="4999982" y="5205139"/>
            <a:ext cx="66396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Btree</a:t>
            </a:r>
            <a:r>
              <a:rPr lang="en-US" sz="1000" dirty="0" smtClean="0"/>
              <a:t>-fix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 rot="2550491">
            <a:off x="5291806" y="5195390"/>
            <a:ext cx="63511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Genome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 rot="2550491">
            <a:off x="5643867" y="5147732"/>
            <a:ext cx="49404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List-S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 rot="2550491">
            <a:off x="6268907" y="5152066"/>
            <a:ext cx="50687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Bayes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 rot="2550491">
            <a:off x="6544090" y="5185101"/>
            <a:ext cx="60465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Btree</a:t>
            </a:r>
            <a:r>
              <a:rPr lang="en-US" sz="1000" dirty="0" smtClean="0"/>
              <a:t>-V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 rot="2550491">
            <a:off x="6900631" y="5191059"/>
            <a:ext cx="622286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Hash-W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 rot="2550491">
            <a:off x="7161908" y="5191060"/>
            <a:ext cx="65114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Intruder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 rot="2550491">
            <a:off x="7459592" y="5200808"/>
            <a:ext cx="72487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Labyrinth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 rot="2550491">
            <a:off x="7799930" y="5149357"/>
            <a:ext cx="498855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List-L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 rot="2550491">
            <a:off x="8126948" y="5149357"/>
            <a:ext cx="45397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Yada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 rot="2550491">
            <a:off x="8414191" y="5190516"/>
            <a:ext cx="62068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Mean</a:t>
            </a:r>
            <a:endParaRPr lang="en-US" sz="1000" dirty="0"/>
          </a:p>
        </p:txBody>
      </p:sp>
      <p:sp>
        <p:nvSpPr>
          <p:cNvPr id="73" name="TextBox 72"/>
          <p:cNvSpPr txBox="1"/>
          <p:nvPr/>
        </p:nvSpPr>
        <p:spPr>
          <a:xfrm>
            <a:off x="5205593" y="5708340"/>
            <a:ext cx="3399072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44% speedup over </a:t>
            </a:r>
            <a:r>
              <a:rPr lang="en-US" sz="1200" dirty="0" err="1" smtClean="0"/>
              <a:t>LogTM</a:t>
            </a:r>
            <a:r>
              <a:rPr lang="en-US" sz="1200" dirty="0" smtClean="0"/>
              <a:t>-SE on high-contention</a:t>
            </a:r>
            <a:endParaRPr lang="en-US" sz="1200" dirty="0"/>
          </a:p>
        </p:txBody>
      </p:sp>
      <p:sp>
        <p:nvSpPr>
          <p:cNvPr id="52" name="Rectangle 51"/>
          <p:cNvSpPr/>
          <p:nvPr/>
        </p:nvSpPr>
        <p:spPr>
          <a:xfrm>
            <a:off x="0" y="57861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Non-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Parallel execution and Barrier cycles</a:t>
            </a:r>
          </a:p>
          <a:p>
            <a:pPr lvl="1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Overhead 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Discarded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Stall and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Backoff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cycles</a:t>
            </a:r>
          </a:p>
        </p:txBody>
      </p:sp>
      <p:sp>
        <p:nvSpPr>
          <p:cNvPr id="53" name="Oval 52"/>
          <p:cNvSpPr/>
          <p:nvPr/>
        </p:nvSpPr>
        <p:spPr>
          <a:xfrm>
            <a:off x="1691680" y="2348880"/>
            <a:ext cx="360040" cy="1512168"/>
          </a:xfrm>
          <a:prstGeom prst="ellipse">
            <a:avLst/>
          </a:prstGeom>
          <a:noFill/>
          <a:ln w="28575">
            <a:solidFill>
              <a:srgbClr val="324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452320" y="2204864"/>
            <a:ext cx="360040" cy="1152128"/>
          </a:xfrm>
          <a:prstGeom prst="ellipse">
            <a:avLst/>
          </a:prstGeom>
          <a:noFill/>
          <a:ln w="28575">
            <a:solidFill>
              <a:srgbClr val="324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7880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5" grpId="0">
        <p:bldAsOne/>
      </p:bldGraphic>
      <p:bldP spid="58" grpId="0" animBg="1"/>
      <p:bldP spid="59" grpId="0" animBg="1"/>
      <p:bldP spid="69" grpId="0" animBg="1"/>
      <p:bldP spid="53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Conclusions and Optimizations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21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44879" y="1556792"/>
            <a:ext cx="7987561" cy="5073427"/>
          </a:xfrm>
        </p:spPr>
        <p:txBody>
          <a:bodyPr>
            <a:normAutofit lnSpcReduction="10000"/>
          </a:bodyPr>
          <a:lstStyle/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Modern eager HTM systems suffer significant overheads depending on the VM strategy they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use</a:t>
            </a:r>
            <a:b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</a:br>
            <a:endParaRPr lang="en-GB" sz="900" b="1" u="sng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b="1" u="sng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Base FASTM System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FASTM</a:t>
            </a:r>
            <a:r>
              <a:rPr lang="en-GB" sz="1800" i="1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 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proposes a new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data VM mechanism 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that take advantage of the strong points of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early/late VM approaches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Our proposal accelerates aborts/commits and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simple 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solution to handle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overflows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Few hardware support is needed with respect to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low-cost early VM approaches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Our proposal obtains a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44% speedup (medium and high-contention) with 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respect to </a:t>
            </a:r>
            <a:r>
              <a:rPr lang="en-GB" sz="1800" dirty="0" err="1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LogTM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-SE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900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b="1" u="sng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FASTM Optimizations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FASTM-WN removes polling on conflicts to promote a better usage of the network bandwidth on high-contention applications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FASTM-SL increases the efficiency of software logging and accelerates abort recovery on coarse-grained applications by only keeping on the side those </a:t>
            </a:r>
            <a:b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pre-transactional values that are not maintained by the hardware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1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FASTM</a:t>
              </a:r>
              <a:endParaRPr lang="en-US" b="1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3713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TCC-Dist Overheads: Slow Commit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22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graphicFrame>
        <p:nvGraphicFramePr>
          <p:cNvPr id="13" name="Chart 12"/>
          <p:cNvGraphicFramePr/>
          <p:nvPr/>
        </p:nvGraphicFramePr>
        <p:xfrm>
          <a:off x="1403648" y="2780928"/>
          <a:ext cx="633670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373616" cy="5073427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827586" y="1412776"/>
          <a:ext cx="7560838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59"/>
                <a:gridCol w="2088232"/>
                <a:gridCol w="2125208"/>
                <a:gridCol w="1907239"/>
              </a:tblGrid>
              <a:tr h="232641">
                <a:tc>
                  <a:txBody>
                    <a:bodyPr/>
                    <a:lstStyle/>
                    <a:p>
                      <a:endParaRPr lang="en-US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TCC-Original</a:t>
                      </a:r>
                      <a:endParaRPr lang="en-US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TCC-Dist</a:t>
                      </a:r>
                      <a:endParaRPr lang="en-US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cap="none" spc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EazyHTM</a:t>
                      </a:r>
                      <a:endParaRPr lang="en-US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87735">
                <a:tc>
                  <a:txBody>
                    <a:bodyPr/>
                    <a:lstStyle/>
                    <a:p>
                      <a:r>
                        <a:rPr lang="en-US" sz="12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Arbitration</a:t>
                      </a:r>
                      <a:endParaRPr lang="en-US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Token from centralized agent</a:t>
                      </a:r>
                      <a:endParaRPr lang="en-US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Acquire in parallel</a:t>
                      </a:r>
                      <a:r>
                        <a:rPr lang="en-US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directory modules </a:t>
                      </a:r>
                      <a:endParaRPr lang="en-US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Block conflict directory</a:t>
                      </a:r>
                      <a:r>
                        <a:rPr lang="en-US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entries</a:t>
                      </a:r>
                      <a:endParaRPr lang="en-US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7735">
                <a:tc>
                  <a:txBody>
                    <a:bodyPr/>
                    <a:lstStyle/>
                    <a:p>
                      <a:r>
                        <a:rPr lang="en-US" sz="12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Communication</a:t>
                      </a:r>
                      <a:endParaRPr lang="en-US" sz="12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Broadcast WR set</a:t>
                      </a:r>
                    </a:p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Move data to L2 </a:t>
                      </a:r>
                      <a:endParaRPr lang="en-US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Move data to L2 and</a:t>
                      </a:r>
                      <a:r>
                        <a:rPr lang="en-US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update directory</a:t>
                      </a:r>
                      <a:endParaRPr lang="en-US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Update directory</a:t>
                      </a:r>
                      <a:endParaRPr lang="en-US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Down Arrow 15"/>
          <p:cNvSpPr/>
          <p:nvPr/>
        </p:nvSpPr>
        <p:spPr>
          <a:xfrm>
            <a:off x="5580112" y="2492896"/>
            <a:ext cx="216024" cy="108012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25 Cinta hacia abajo"/>
          <p:cNvSpPr/>
          <p:nvPr/>
        </p:nvSpPr>
        <p:spPr>
          <a:xfrm>
            <a:off x="467544" y="5661248"/>
            <a:ext cx="8280920" cy="792088"/>
          </a:xfrm>
          <a:prstGeom prst="ribbon">
            <a:avLst>
              <a:gd name="adj1" fmla="val 29445"/>
              <a:gd name="adj2" fmla="val 7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Slow commits and arbitration impacts overall execution time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840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TCC-Dist Overheads: Overflow Penalty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23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graphicFrame>
        <p:nvGraphicFramePr>
          <p:cNvPr id="13" name="Chart 12"/>
          <p:cNvGraphicFramePr/>
          <p:nvPr/>
        </p:nvGraphicFramePr>
        <p:xfrm>
          <a:off x="1259632" y="2492896"/>
          <a:ext cx="6552727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3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373616" cy="5073427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z="2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611560" y="1484784"/>
            <a:ext cx="7920880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85750" lvl="0" indent="-28575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noProof="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Late VM </a:t>
            </a:r>
            <a:r>
              <a:rPr lang="en-US" noProof="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syste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  <a:sym typeface="Wingdings" pitchFamily="2" charset="2"/>
              </a:rPr>
              <a:t> Expensive overflows</a:t>
            </a: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On commits and data misses, traverse HW structures to get/update data values</a:t>
            </a:r>
          </a:p>
          <a:p>
            <a:pPr marL="285750" lvl="0" indent="-285750">
              <a:lnSpc>
                <a:spcPct val="120000"/>
              </a:lnSpc>
              <a:spcBef>
                <a:spcPct val="20000"/>
              </a:spcBef>
              <a:defRPr/>
            </a:pPr>
            <a:endParaRPr lang="en-US" dirty="0" smtClean="0">
              <a:solidFill>
                <a:schemeClr val="bg2">
                  <a:lumMod val="10000"/>
                </a:schemeClr>
              </a:solidFill>
              <a:latin typeface="+mj-lt"/>
              <a:sym typeface="Wingdings" pitchFamily="2" charset="2"/>
            </a:endParaRPr>
          </a:p>
          <a:p>
            <a:pPr marL="285750" lvl="0" indent="-285750">
              <a:lnSpc>
                <a:spcPct val="120000"/>
              </a:lnSpc>
              <a:spcBef>
                <a:spcPct val="20000"/>
              </a:spcBef>
              <a:defRPr/>
            </a:pPr>
            <a:endParaRPr kumimoji="0" lang="en-US" i="0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25 Cinta hacia abajo"/>
          <p:cNvSpPr/>
          <p:nvPr/>
        </p:nvSpPr>
        <p:spPr>
          <a:xfrm>
            <a:off x="395536" y="5517232"/>
            <a:ext cx="8280920" cy="1080120"/>
          </a:xfrm>
          <a:prstGeom prst="ribbon">
            <a:avLst>
              <a:gd name="adj1" fmla="val 29445"/>
              <a:gd name="adj2" fmla="val 750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It is important to not slowdown on those applications with large transactions that do not fit in the L1 cache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777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FUSETM System: Overview and Contributions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24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484784"/>
            <a:ext cx="8229600" cy="521744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 Fused Dual-mode HTM System with Local Commits</a:t>
            </a:r>
          </a:p>
          <a:p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</a:rPr>
              <a:t>What</a:t>
            </a:r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2000" b="1" u="sng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Integrate deferred resolution of conflicts in a conventional multi-core HTM environment (two execution modes: eager and lazy)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Feasible lazy HTM design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Fall-back to eager execution mode in the case of overflow</a:t>
            </a:r>
          </a:p>
          <a:p>
            <a:pPr lvl="2">
              <a:lnSpc>
                <a:spcPct val="120000"/>
              </a:lnSpc>
              <a:buNone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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Speculate on conflicts (deliver better concurrency over eager CM)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Reduce complexity and hardware cost</a:t>
            </a:r>
            <a:endParaRPr lang="en-US" sz="22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Remove data transfers and most of the communication on commits</a:t>
            </a:r>
            <a:endParaRPr lang="en-US" sz="2300" dirty="0">
              <a:solidFill>
                <a:schemeClr val="bg2">
                  <a:lumMod val="10000"/>
                </a:schemeClr>
              </a:solidFill>
            </a:endParaRPr>
          </a:p>
          <a:p>
            <a:pPr marL="914400" lvl="2" indent="0">
              <a:lnSpc>
                <a:spcPct val="110000"/>
              </a:lnSpc>
              <a:buNone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  <a:sym typeface="Wingdings"/>
              </a:rPr>
              <a:t>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Fast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abort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recovery and commit phase	</a:t>
            </a: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How</a:t>
            </a:r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pPr lvl="1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Eager and lazy transactions can coexist under the same underlying infrastructure, keeping track of conflicts at core granularity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0008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8028384" y="2852936"/>
            <a:ext cx="864096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004048" y="1628800"/>
            <a:ext cx="864096" cy="468052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The FUSETM Implementation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25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14" name="2 Marcador de contenido"/>
          <p:cNvSpPr txBox="1">
            <a:spLocks/>
          </p:cNvSpPr>
          <p:nvPr/>
        </p:nvSpPr>
        <p:spPr>
          <a:xfrm>
            <a:off x="428596" y="1484784"/>
            <a:ext cx="4503444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Offer two opposite modes of transactional execution: eager and lazy</a:t>
            </a:r>
            <a:endParaRPr lang="en-US" sz="16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Modify FASTM coherence protocol to handle multiple copies of transactional data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Add R (reads) and W (writes) states in the L1 protocol to track conflicting data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Track conflicts in bit vectors, use this info to notify remote aborts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Limit speculative execution to those transactions that fit in the L1 cache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Re-execute in eager mode on overflow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msmincho" charset="0"/>
                <a:cs typeface="msmincho" charset="0"/>
              </a:rPr>
              <a:t>Simple conflict resolution policy: eager transactions abort lazy transactions when conflicts between different modes appear</a:t>
            </a:r>
            <a:endParaRPr lang="en-GB" sz="900" dirty="0" smtClean="0">
              <a:solidFill>
                <a:schemeClr val="accent1">
                  <a:lumMod val="50000"/>
                </a:schemeClr>
              </a:solidFill>
              <a:latin typeface="+mj-lt"/>
              <a:ea typeface="msmincho" charset="0"/>
              <a:cs typeface="msmincho" charset="0"/>
            </a:endParaRPr>
          </a:p>
          <a:p>
            <a:pPr marL="285750" indent="-285750" algn="just">
              <a:spcBef>
                <a:spcPct val="20000"/>
              </a:spcBef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Oval 8"/>
          <p:cNvSpPr/>
          <p:nvPr/>
        </p:nvSpPr>
        <p:spPr>
          <a:xfrm>
            <a:off x="5220072" y="1916832"/>
            <a:ext cx="428628" cy="4286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rgbClr val="324711"/>
                </a:solidFill>
              </a:rPr>
              <a:t>T</a:t>
            </a:r>
            <a:endParaRPr lang="ca-ES" sz="1600" dirty="0">
              <a:solidFill>
                <a:srgbClr val="324711"/>
              </a:solidFill>
            </a:endParaRPr>
          </a:p>
        </p:txBody>
      </p:sp>
      <p:sp>
        <p:nvSpPr>
          <p:cNvPr id="17" name="Oval 13"/>
          <p:cNvSpPr/>
          <p:nvPr/>
        </p:nvSpPr>
        <p:spPr>
          <a:xfrm>
            <a:off x="5220072" y="2845526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chemeClr val="tx2">
                    <a:lumMod val="50000"/>
                  </a:schemeClr>
                </a:solidFill>
              </a:rPr>
              <a:t>M</a:t>
            </a:r>
            <a:endParaRPr lang="ca-E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Oval 14"/>
          <p:cNvSpPr/>
          <p:nvPr/>
        </p:nvSpPr>
        <p:spPr>
          <a:xfrm>
            <a:off x="5220072" y="3774220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chemeClr val="tx2">
                    <a:lumMod val="50000"/>
                  </a:schemeClr>
                </a:solidFill>
              </a:rPr>
              <a:t>E</a:t>
            </a:r>
            <a:endParaRPr lang="ca-E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Oval 15"/>
          <p:cNvSpPr/>
          <p:nvPr/>
        </p:nvSpPr>
        <p:spPr>
          <a:xfrm>
            <a:off x="5220072" y="4702914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chemeClr val="tx2">
                    <a:lumMod val="50000"/>
                  </a:schemeClr>
                </a:solidFill>
              </a:rPr>
              <a:t>S</a:t>
            </a:r>
            <a:endParaRPr lang="ca-E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Oval 17"/>
          <p:cNvSpPr/>
          <p:nvPr/>
        </p:nvSpPr>
        <p:spPr>
          <a:xfrm>
            <a:off x="5220072" y="5631608"/>
            <a:ext cx="428628" cy="42862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endParaRPr lang="ca-E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Oval 8"/>
          <p:cNvSpPr/>
          <p:nvPr/>
        </p:nvSpPr>
        <p:spPr>
          <a:xfrm>
            <a:off x="8244408" y="3068960"/>
            <a:ext cx="428628" cy="4286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rgbClr val="324711"/>
                </a:solidFill>
              </a:rPr>
              <a:t>W</a:t>
            </a:r>
            <a:endParaRPr lang="ca-ES" sz="1600" dirty="0">
              <a:solidFill>
                <a:srgbClr val="324711"/>
              </a:solidFill>
            </a:endParaRPr>
          </a:p>
        </p:txBody>
      </p:sp>
      <p:sp>
        <p:nvSpPr>
          <p:cNvPr id="58" name="Oval 8"/>
          <p:cNvSpPr/>
          <p:nvPr/>
        </p:nvSpPr>
        <p:spPr>
          <a:xfrm>
            <a:off x="8244408" y="4941168"/>
            <a:ext cx="428628" cy="42862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solidFill>
                  <a:srgbClr val="324711"/>
                </a:solidFill>
              </a:rPr>
              <a:t>R</a:t>
            </a:r>
            <a:endParaRPr lang="ca-ES" sz="1600" dirty="0">
              <a:solidFill>
                <a:srgbClr val="324711"/>
              </a:solidFill>
            </a:endParaRPr>
          </a:p>
        </p:txBody>
      </p:sp>
      <p:cxnSp>
        <p:nvCxnSpPr>
          <p:cNvPr id="77" name="Connector corbat 21"/>
          <p:cNvCxnSpPr>
            <a:stCxn id="59" idx="0"/>
            <a:endCxn id="17" idx="7"/>
          </p:cNvCxnSpPr>
          <p:nvPr/>
        </p:nvCxnSpPr>
        <p:spPr>
          <a:xfrm rot="16200000" flipH="1" flipV="1">
            <a:off x="6995500" y="1443364"/>
            <a:ext cx="55361" cy="2874503"/>
          </a:xfrm>
          <a:prstGeom prst="curvedConnector3">
            <a:avLst>
              <a:gd name="adj1" fmla="val -1376822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or corbat 21"/>
          <p:cNvCxnSpPr>
            <a:stCxn id="59" idx="2"/>
            <a:endCxn id="21" idx="5"/>
          </p:cNvCxnSpPr>
          <p:nvPr/>
        </p:nvCxnSpPr>
        <p:spPr>
          <a:xfrm rot="5400000">
            <a:off x="6819069" y="4356101"/>
            <a:ext cx="408225" cy="2874503"/>
          </a:xfrm>
          <a:prstGeom prst="curvedConnector3">
            <a:avLst>
              <a:gd name="adj1" fmla="val 277033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QuadreDeText 68"/>
          <p:cNvSpPr txBox="1"/>
          <p:nvPr/>
        </p:nvSpPr>
        <p:spPr>
          <a:xfrm>
            <a:off x="6300192" y="1783849"/>
            <a:ext cx="1509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Commit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from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W)/ -</a:t>
            </a:r>
            <a:endParaRPr lang="ca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5" name="QuadreDeText 68"/>
          <p:cNvSpPr txBox="1"/>
          <p:nvPr/>
        </p:nvSpPr>
        <p:spPr>
          <a:xfrm>
            <a:off x="6307783" y="5949280"/>
            <a:ext cx="1610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Replace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from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W)/OV</a:t>
            </a:r>
          </a:p>
          <a:p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Abort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from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R,W)/-</a:t>
            </a:r>
            <a:endParaRPr lang="ca-E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Commit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from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R)/-</a:t>
            </a:r>
          </a:p>
        </p:txBody>
      </p:sp>
      <p:cxnSp>
        <p:nvCxnSpPr>
          <p:cNvPr id="136" name="Connector corbat 21"/>
          <p:cNvCxnSpPr>
            <a:endCxn id="57" idx="2"/>
          </p:cNvCxnSpPr>
          <p:nvPr/>
        </p:nvCxnSpPr>
        <p:spPr>
          <a:xfrm flipV="1">
            <a:off x="5868144" y="3283274"/>
            <a:ext cx="2376264" cy="1710"/>
          </a:xfrm>
          <a:prstGeom prst="curved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or corbat 21"/>
          <p:cNvCxnSpPr>
            <a:endCxn id="58" idx="2"/>
          </p:cNvCxnSpPr>
          <p:nvPr/>
        </p:nvCxnSpPr>
        <p:spPr>
          <a:xfrm flipV="1">
            <a:off x="5868144" y="5155482"/>
            <a:ext cx="2376264" cy="1710"/>
          </a:xfrm>
          <a:prstGeom prst="curvedConnector3">
            <a:avLst>
              <a:gd name="adj1" fmla="val 50000"/>
            </a:avLst>
          </a:prstGeom>
          <a:ln w="2857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QuadreDeText 68"/>
          <p:cNvSpPr txBox="1"/>
          <p:nvPr/>
        </p:nvSpPr>
        <p:spPr>
          <a:xfrm>
            <a:off x="5868144" y="2852936"/>
            <a:ext cx="2150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TxSt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from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I,S)/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Conflict</a:t>
            </a:r>
            <a:endParaRPr lang="es-ES_tradnl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ca-ES" sz="1200" dirty="0" smtClean="0">
                <a:solidFill>
                  <a:schemeClr val="bg2">
                    <a:lumMod val="10000"/>
                  </a:schemeClr>
                </a:solidFill>
              </a:rPr>
              <a:t>TGetX (from T)/Conflict+Lack</a:t>
            </a:r>
            <a:endParaRPr lang="ca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0" name="QuadreDeText 68"/>
          <p:cNvSpPr txBox="1"/>
          <p:nvPr/>
        </p:nvSpPr>
        <p:spPr>
          <a:xfrm>
            <a:off x="6110065" y="4509120"/>
            <a:ext cx="1647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TxLd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(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from</a:t>
            </a:r>
            <a:r>
              <a:rPr lang="es-ES_tradnl" sz="1200" dirty="0" smtClean="0">
                <a:solidFill>
                  <a:schemeClr val="bg2">
                    <a:lumMod val="10000"/>
                  </a:schemeClr>
                </a:solidFill>
              </a:rPr>
              <a:t> I)/</a:t>
            </a:r>
            <a:r>
              <a:rPr lang="es-ES_tradnl" sz="1200" dirty="0" err="1" smtClean="0">
                <a:solidFill>
                  <a:schemeClr val="bg2">
                    <a:lumMod val="10000"/>
                  </a:schemeClr>
                </a:solidFill>
              </a:rPr>
              <a:t>Conflict</a:t>
            </a:r>
            <a:endParaRPr lang="es-ES_tradnl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ca-ES" sz="1200" dirty="0" smtClean="0">
                <a:solidFill>
                  <a:schemeClr val="bg2">
                    <a:lumMod val="10000"/>
                  </a:schemeClr>
                </a:solidFill>
              </a:rPr>
              <a:t>TGetX (from M,E,S,I)/</a:t>
            </a:r>
          </a:p>
          <a:p>
            <a:pPr algn="ctr"/>
            <a:r>
              <a:rPr lang="ca-ES" sz="1200" dirty="0" smtClean="0">
                <a:solidFill>
                  <a:schemeClr val="bg2">
                    <a:lumMod val="10000"/>
                  </a:schemeClr>
                </a:solidFill>
              </a:rPr>
              <a:t>Conflict+Lack</a:t>
            </a:r>
            <a:endParaRPr lang="ca-E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0040" y="5229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7662" indent="-285750">
              <a:spcBef>
                <a:spcPts val="600"/>
              </a:spcBef>
              <a:buSzPct val="75000"/>
              <a:buFont typeface="Wingdings" pitchFamily="2" charset="2"/>
              <a:buChar char="ü"/>
              <a:tabLst>
                <a:tab pos="75406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600" dirty="0" smtClean="0">
                <a:solidFill>
                  <a:srgbClr val="1F491F"/>
                </a:solidFill>
                <a:latin typeface="+mj-lt"/>
                <a:ea typeface="msmincho" charset="0"/>
                <a:cs typeface="msmincho" charset="0"/>
              </a:rPr>
              <a:t>Efficient overflow policy with minimal HW cost</a:t>
            </a:r>
          </a:p>
          <a:p>
            <a:pPr marL="347662" indent="-285750">
              <a:spcBef>
                <a:spcPts val="600"/>
              </a:spcBef>
              <a:buSzPct val="75000"/>
              <a:buFont typeface="Wingdings" pitchFamily="2" charset="2"/>
              <a:buChar char="ü"/>
              <a:tabLst>
                <a:tab pos="75406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600" dirty="0" smtClean="0">
                <a:solidFill>
                  <a:srgbClr val="1F491F"/>
                </a:solidFill>
                <a:latin typeface="+mj-lt"/>
                <a:ea typeface="msmincho" charset="0"/>
                <a:cs typeface="msmincho" charset="0"/>
              </a:rPr>
              <a:t>Immediate commits if no conflict, point-to-point notification if conflicts (no data transfers, no directory updates)</a:t>
            </a:r>
          </a:p>
          <a:p>
            <a:pPr marL="347662" indent="-285750">
              <a:spcBef>
                <a:spcPts val="600"/>
              </a:spcBef>
              <a:buSzPct val="75000"/>
              <a:tabLst>
                <a:tab pos="754063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1600" dirty="0" smtClean="0">
              <a:solidFill>
                <a:srgbClr val="1F491F"/>
              </a:solidFill>
              <a:latin typeface="+mj-lt"/>
              <a:ea typeface="msmincho" charset="0"/>
              <a:cs typeface="msmincho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840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Transactional Operations in FUSETM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26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87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8" name="3 Rectángulo"/>
          <p:cNvSpPr/>
          <p:nvPr/>
        </p:nvSpPr>
        <p:spPr>
          <a:xfrm>
            <a:off x="611560" y="1412776"/>
            <a:ext cx="3960440" cy="2376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smtClean="0">
                <a:solidFill>
                  <a:srgbClr val="141C06"/>
                </a:solidFill>
              </a:rPr>
              <a:t>Transactional Stores</a:t>
            </a:r>
          </a:p>
          <a:p>
            <a:pPr algn="ctr"/>
            <a:endParaRPr lang="en-US" b="1" u="sng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b="1" u="sng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9" name="55 Rectángulo"/>
          <p:cNvSpPr/>
          <p:nvPr/>
        </p:nvSpPr>
        <p:spPr>
          <a:xfrm>
            <a:off x="4716016" y="1412776"/>
            <a:ext cx="3960439" cy="2376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solidFill>
                  <a:srgbClr val="141C06"/>
                </a:solidFill>
              </a:rPr>
              <a:t>Notifying Conflicts</a:t>
            </a:r>
          </a:p>
          <a:p>
            <a:pPr algn="ctr"/>
            <a:endParaRPr lang="en-US" b="1" u="sng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0" name="56 Rectángulo"/>
          <p:cNvSpPr/>
          <p:nvPr/>
        </p:nvSpPr>
        <p:spPr>
          <a:xfrm>
            <a:off x="4716016" y="3861048"/>
            <a:ext cx="3960438" cy="2448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smtClean="0">
                <a:solidFill>
                  <a:srgbClr val="141C06"/>
                </a:solidFill>
              </a:rPr>
              <a:t>Handling Aborts</a:t>
            </a:r>
          </a:p>
          <a:p>
            <a:pPr algn="ctr"/>
            <a:endParaRPr lang="en-US" u="sng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1" name="57 Rectángulo"/>
          <p:cNvSpPr/>
          <p:nvPr/>
        </p:nvSpPr>
        <p:spPr>
          <a:xfrm>
            <a:off x="611560" y="3861048"/>
            <a:ext cx="3960439" cy="2448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smtClean="0">
                <a:solidFill>
                  <a:srgbClr val="141C06"/>
                </a:solidFill>
              </a:rPr>
              <a:t>Handling Commits</a:t>
            </a:r>
          </a:p>
          <a:p>
            <a:pPr algn="ctr"/>
            <a:endParaRPr lang="en-US" b="1" u="sng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2" name="246 Rectángulo"/>
          <p:cNvSpPr/>
          <p:nvPr/>
        </p:nvSpPr>
        <p:spPr>
          <a:xfrm>
            <a:off x="2339752" y="1887215"/>
            <a:ext cx="1728192" cy="146977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Core 1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3" name="248 Rectángulo"/>
          <p:cNvSpPr/>
          <p:nvPr/>
        </p:nvSpPr>
        <p:spPr>
          <a:xfrm>
            <a:off x="2411760" y="2564904"/>
            <a:ext cx="1584175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4" name="251 Rectángulo"/>
          <p:cNvSpPr/>
          <p:nvPr/>
        </p:nvSpPr>
        <p:spPr>
          <a:xfrm>
            <a:off x="2411760" y="2924944"/>
            <a:ext cx="432047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5" name="251 Rectángulo"/>
          <p:cNvSpPr/>
          <p:nvPr/>
        </p:nvSpPr>
        <p:spPr>
          <a:xfrm>
            <a:off x="3131840" y="2924944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no </a:t>
            </a:r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tx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data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8" name="251 Rectángulo"/>
          <p:cNvSpPr/>
          <p:nvPr/>
        </p:nvSpPr>
        <p:spPr>
          <a:xfrm>
            <a:off x="2843808" y="2924944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7" name="251 Rectángulo"/>
          <p:cNvSpPr/>
          <p:nvPr/>
        </p:nvSpPr>
        <p:spPr>
          <a:xfrm>
            <a:off x="2411760" y="2276872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WCV: -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2" name="246 Rectángulo"/>
          <p:cNvSpPr/>
          <p:nvPr/>
        </p:nvSpPr>
        <p:spPr>
          <a:xfrm>
            <a:off x="5220072" y="1886421"/>
            <a:ext cx="1728192" cy="147057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Core 2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3" name="248 Rectángulo"/>
          <p:cNvSpPr/>
          <p:nvPr/>
        </p:nvSpPr>
        <p:spPr>
          <a:xfrm>
            <a:off x="5292080" y="2564904"/>
            <a:ext cx="1584175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4" name="251 Rectángulo"/>
          <p:cNvSpPr/>
          <p:nvPr/>
        </p:nvSpPr>
        <p:spPr>
          <a:xfrm>
            <a:off x="5292080" y="2924944"/>
            <a:ext cx="432047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5" name="251 Rectángulo"/>
          <p:cNvSpPr/>
          <p:nvPr/>
        </p:nvSpPr>
        <p:spPr>
          <a:xfrm>
            <a:off x="6012160" y="2924944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6" name="251 Rectángulo"/>
          <p:cNvSpPr/>
          <p:nvPr/>
        </p:nvSpPr>
        <p:spPr>
          <a:xfrm>
            <a:off x="5724128" y="2924944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T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1" name="251 Rectángulo"/>
          <p:cNvSpPr/>
          <p:nvPr/>
        </p:nvSpPr>
        <p:spPr>
          <a:xfrm>
            <a:off x="5292080" y="2276872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WCV: -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8" name="QuadreDeText 69"/>
          <p:cNvSpPr txBox="1"/>
          <p:nvPr/>
        </p:nvSpPr>
        <p:spPr>
          <a:xfrm>
            <a:off x="3347864" y="342900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1. </a:t>
            </a:r>
            <a:r>
              <a:rPr lang="en-US" sz="1200" dirty="0" smtClean="0">
                <a:solidFill>
                  <a:srgbClr val="141C06"/>
                </a:solidFill>
              </a:rPr>
              <a:t>Send </a:t>
            </a:r>
            <a:r>
              <a:rPr lang="en-US" sz="1200" b="1" i="1" dirty="0" err="1" smtClean="0">
                <a:solidFill>
                  <a:srgbClr val="141C06"/>
                </a:solidFill>
              </a:rPr>
              <a:t>TGetX</a:t>
            </a:r>
            <a:r>
              <a:rPr lang="en-US" sz="1200" b="1" i="1" dirty="0" smtClean="0">
                <a:solidFill>
                  <a:srgbClr val="141C06"/>
                </a:solidFill>
              </a:rPr>
              <a:t> A</a:t>
            </a:r>
          </a:p>
        </p:txBody>
      </p:sp>
      <p:cxnSp>
        <p:nvCxnSpPr>
          <p:cNvPr id="169" name="Straight Arrow Connector 168"/>
          <p:cNvCxnSpPr/>
          <p:nvPr/>
        </p:nvCxnSpPr>
        <p:spPr>
          <a:xfrm rot="5400000">
            <a:off x="3167844" y="3537012"/>
            <a:ext cx="360040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rot="16200000" flipH="1">
            <a:off x="2447765" y="5985284"/>
            <a:ext cx="360039" cy="1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246 Rectángulo"/>
          <p:cNvSpPr/>
          <p:nvPr/>
        </p:nvSpPr>
        <p:spPr>
          <a:xfrm>
            <a:off x="2339752" y="4365898"/>
            <a:ext cx="1728192" cy="1469777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Core 1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4" name="248 Rectángulo"/>
          <p:cNvSpPr/>
          <p:nvPr/>
        </p:nvSpPr>
        <p:spPr>
          <a:xfrm>
            <a:off x="2411760" y="5043587"/>
            <a:ext cx="1584175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5" name="251 Rectángulo"/>
          <p:cNvSpPr/>
          <p:nvPr/>
        </p:nvSpPr>
        <p:spPr>
          <a:xfrm>
            <a:off x="2411760" y="5403627"/>
            <a:ext cx="432047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6" name="251 Rectángulo"/>
          <p:cNvSpPr/>
          <p:nvPr/>
        </p:nvSpPr>
        <p:spPr>
          <a:xfrm>
            <a:off x="3131840" y="5403627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7" name="251 Rectángulo"/>
          <p:cNvSpPr/>
          <p:nvPr/>
        </p:nvSpPr>
        <p:spPr>
          <a:xfrm>
            <a:off x="2843808" y="5403627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W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1" name="251 Rectángulo"/>
          <p:cNvSpPr/>
          <p:nvPr/>
        </p:nvSpPr>
        <p:spPr>
          <a:xfrm>
            <a:off x="2411760" y="4755555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WCV:2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4" name="QuadreDeText 69"/>
          <p:cNvSpPr txBox="1"/>
          <p:nvPr/>
        </p:nvSpPr>
        <p:spPr>
          <a:xfrm>
            <a:off x="755576" y="584765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r"/>
            <a:r>
              <a:rPr lang="en-US" sz="1200" b="1" dirty="0" smtClean="0">
                <a:solidFill>
                  <a:srgbClr val="141C06"/>
                </a:solidFill>
              </a:rPr>
              <a:t>1.</a:t>
            </a:r>
            <a:r>
              <a:rPr lang="en-US" sz="1200" dirty="0" smtClean="0">
                <a:solidFill>
                  <a:srgbClr val="141C06"/>
                </a:solidFill>
              </a:rPr>
              <a:t> Send </a:t>
            </a:r>
            <a:r>
              <a:rPr lang="en-US" sz="1200" b="1" i="1" dirty="0" smtClean="0">
                <a:solidFill>
                  <a:srgbClr val="141C06"/>
                </a:solidFill>
              </a:rPr>
              <a:t>Abort </a:t>
            </a:r>
            <a:r>
              <a:rPr lang="en-US" sz="1200" dirty="0" smtClean="0">
                <a:solidFill>
                  <a:srgbClr val="141C06"/>
                </a:solidFill>
              </a:rPr>
              <a:t>message to cores present in WCV  </a:t>
            </a:r>
          </a:p>
        </p:txBody>
      </p:sp>
      <p:sp>
        <p:nvSpPr>
          <p:cNvPr id="194" name="246 Rectángulo"/>
          <p:cNvSpPr/>
          <p:nvPr/>
        </p:nvSpPr>
        <p:spPr>
          <a:xfrm>
            <a:off x="5220072" y="4365104"/>
            <a:ext cx="1728192" cy="1470571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2">
                    <a:lumMod val="10000"/>
                  </a:schemeClr>
                </a:solidFill>
              </a:rPr>
              <a:t>Core 2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5" name="248 Rectángulo"/>
          <p:cNvSpPr/>
          <p:nvPr/>
        </p:nvSpPr>
        <p:spPr>
          <a:xfrm>
            <a:off x="5292080" y="5043587"/>
            <a:ext cx="1584175" cy="72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70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6" name="251 Rectángulo"/>
          <p:cNvSpPr/>
          <p:nvPr/>
        </p:nvSpPr>
        <p:spPr>
          <a:xfrm>
            <a:off x="5292080" y="5403627"/>
            <a:ext cx="432047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7" name="251 Rectángulo"/>
          <p:cNvSpPr/>
          <p:nvPr/>
        </p:nvSpPr>
        <p:spPr>
          <a:xfrm>
            <a:off x="6012160" y="5403627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8" name="251 Rectángulo"/>
          <p:cNvSpPr/>
          <p:nvPr/>
        </p:nvSpPr>
        <p:spPr>
          <a:xfrm>
            <a:off x="5724128" y="5403627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W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 rot="10800000" flipV="1">
            <a:off x="6948264" y="5403627"/>
            <a:ext cx="216024" cy="2382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QuadreDeText 69"/>
          <p:cNvSpPr txBox="1"/>
          <p:nvPr/>
        </p:nvSpPr>
        <p:spPr>
          <a:xfrm>
            <a:off x="7092280" y="525961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1. </a:t>
            </a:r>
            <a:r>
              <a:rPr lang="en-US" sz="1200" b="1" i="1" dirty="0" smtClean="0">
                <a:solidFill>
                  <a:srgbClr val="141C06"/>
                </a:solidFill>
              </a:rPr>
              <a:t>Abort</a:t>
            </a:r>
            <a:r>
              <a:rPr lang="en-US" sz="1200" dirty="0" smtClean="0">
                <a:solidFill>
                  <a:srgbClr val="141C06"/>
                </a:solidFill>
              </a:rPr>
              <a:t> from core 1</a:t>
            </a:r>
          </a:p>
        </p:txBody>
      </p:sp>
      <p:sp>
        <p:nvSpPr>
          <p:cNvPr id="202" name="251 Rectángulo"/>
          <p:cNvSpPr/>
          <p:nvPr/>
        </p:nvSpPr>
        <p:spPr>
          <a:xfrm>
            <a:off x="5292080" y="4755555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WCV:1</a:t>
            </a:r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3" name="QuadreDeText 69"/>
          <p:cNvSpPr txBox="1"/>
          <p:nvPr/>
        </p:nvSpPr>
        <p:spPr>
          <a:xfrm>
            <a:off x="7164288" y="461153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2. </a:t>
            </a:r>
            <a:r>
              <a:rPr lang="en-US" sz="1200" dirty="0" smtClean="0">
                <a:solidFill>
                  <a:srgbClr val="141C06"/>
                </a:solidFill>
              </a:rPr>
              <a:t>Check </a:t>
            </a:r>
            <a:r>
              <a:rPr lang="en-US" sz="1200" b="1" dirty="0" smtClean="0">
                <a:solidFill>
                  <a:srgbClr val="141C06"/>
                </a:solidFill>
              </a:rPr>
              <a:t>WCV</a:t>
            </a:r>
          </a:p>
          <a:p>
            <a:r>
              <a:rPr lang="en-US" sz="1200" dirty="0" smtClean="0">
                <a:solidFill>
                  <a:srgbClr val="141C06"/>
                </a:solidFill>
              </a:rPr>
              <a:t>  </a:t>
            </a:r>
          </a:p>
        </p:txBody>
      </p:sp>
      <p:cxnSp>
        <p:nvCxnSpPr>
          <p:cNvPr id="204" name="Straight Arrow Connector 203"/>
          <p:cNvCxnSpPr/>
          <p:nvPr/>
        </p:nvCxnSpPr>
        <p:spPr>
          <a:xfrm rot="10800000">
            <a:off x="6084168" y="4897983"/>
            <a:ext cx="1080120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251 Rectángulo"/>
          <p:cNvSpPr/>
          <p:nvPr/>
        </p:nvSpPr>
        <p:spPr>
          <a:xfrm>
            <a:off x="5724128" y="2924944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W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rot="5400000" flipH="1" flipV="1">
            <a:off x="6084962" y="3356198"/>
            <a:ext cx="432048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0800000" flipV="1">
            <a:off x="6948264" y="2924944"/>
            <a:ext cx="216024" cy="2382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QuadreDeText 69"/>
          <p:cNvSpPr txBox="1"/>
          <p:nvPr/>
        </p:nvSpPr>
        <p:spPr>
          <a:xfrm>
            <a:off x="7164288" y="278092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1. </a:t>
            </a:r>
            <a:r>
              <a:rPr lang="en-US" sz="1200" b="1" i="1" dirty="0" err="1" smtClean="0">
                <a:solidFill>
                  <a:srgbClr val="141C06"/>
                </a:solidFill>
              </a:rPr>
              <a:t>TGetX</a:t>
            </a:r>
            <a:r>
              <a:rPr lang="en-US" sz="1200" dirty="0" smtClean="0">
                <a:solidFill>
                  <a:srgbClr val="141C06"/>
                </a:solidFill>
              </a:rPr>
              <a:t> from core 1</a:t>
            </a:r>
          </a:p>
        </p:txBody>
      </p:sp>
      <p:sp>
        <p:nvSpPr>
          <p:cNvPr id="97" name="QuadreDeText 69"/>
          <p:cNvSpPr txBox="1"/>
          <p:nvPr/>
        </p:nvSpPr>
        <p:spPr>
          <a:xfrm>
            <a:off x="4716016" y="335699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3. </a:t>
            </a:r>
            <a:r>
              <a:rPr lang="en-US" sz="1200" smtClean="0">
                <a:solidFill>
                  <a:srgbClr val="141C06"/>
                </a:solidFill>
              </a:rPr>
              <a:t>Move transactional</a:t>
            </a:r>
          </a:p>
          <a:p>
            <a:r>
              <a:rPr lang="en-US" sz="1200" smtClean="0">
                <a:solidFill>
                  <a:srgbClr val="141C06"/>
                </a:solidFill>
              </a:rPr>
              <a:t>written data to </a:t>
            </a:r>
            <a:r>
              <a:rPr lang="en-US" sz="1200" b="1" smtClean="0">
                <a:solidFill>
                  <a:srgbClr val="141C06"/>
                </a:solidFill>
              </a:rPr>
              <a:t>W</a:t>
            </a:r>
            <a:r>
              <a:rPr lang="en-US" sz="1200" smtClean="0">
                <a:solidFill>
                  <a:srgbClr val="141C06"/>
                </a:solidFill>
              </a:rPr>
              <a:t> state</a:t>
            </a:r>
          </a:p>
        </p:txBody>
      </p:sp>
      <p:sp>
        <p:nvSpPr>
          <p:cNvPr id="99" name="251 Rectángulo"/>
          <p:cNvSpPr/>
          <p:nvPr/>
        </p:nvSpPr>
        <p:spPr>
          <a:xfrm>
            <a:off x="5292080" y="2276872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WCV:1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4" name="QuadreDeText 69"/>
          <p:cNvSpPr txBox="1"/>
          <p:nvPr/>
        </p:nvSpPr>
        <p:spPr>
          <a:xfrm>
            <a:off x="7164288" y="213285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2. </a:t>
            </a:r>
            <a:r>
              <a:rPr lang="en-US" sz="1200" smtClean="0">
                <a:solidFill>
                  <a:srgbClr val="141C06"/>
                </a:solidFill>
              </a:rPr>
              <a:t>Update </a:t>
            </a:r>
            <a:r>
              <a:rPr lang="en-US" sz="1200" b="1" smtClean="0">
                <a:solidFill>
                  <a:srgbClr val="141C06"/>
                </a:solidFill>
              </a:rPr>
              <a:t>WCV</a:t>
            </a:r>
            <a:r>
              <a:rPr lang="en-US" sz="1200" smtClean="0">
                <a:solidFill>
                  <a:srgbClr val="141C06"/>
                </a:solidFill>
              </a:rPr>
              <a:t> with conflicting core</a:t>
            </a:r>
          </a:p>
        </p:txBody>
      </p:sp>
      <p:cxnSp>
        <p:nvCxnSpPr>
          <p:cNvPr id="105" name="Straight Arrow Connector 104"/>
          <p:cNvCxnSpPr/>
          <p:nvPr/>
        </p:nvCxnSpPr>
        <p:spPr>
          <a:xfrm rot="10800000">
            <a:off x="6084168" y="2419300"/>
            <a:ext cx="1080120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QuadreDeText 69"/>
          <p:cNvSpPr txBox="1"/>
          <p:nvPr/>
        </p:nvSpPr>
        <p:spPr>
          <a:xfrm>
            <a:off x="6660232" y="342900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4. </a:t>
            </a:r>
            <a:r>
              <a:rPr lang="en-US" sz="1200" dirty="0" smtClean="0">
                <a:solidFill>
                  <a:srgbClr val="141C06"/>
                </a:solidFill>
              </a:rPr>
              <a:t>Send </a:t>
            </a:r>
            <a:r>
              <a:rPr lang="en-US" sz="1200" b="1" i="1" dirty="0" smtClean="0">
                <a:solidFill>
                  <a:srgbClr val="141C06"/>
                </a:solidFill>
              </a:rPr>
              <a:t>Lack </a:t>
            </a:r>
            <a:r>
              <a:rPr lang="en-US" sz="1200" dirty="0" smtClean="0">
                <a:solidFill>
                  <a:srgbClr val="141C06"/>
                </a:solidFill>
              </a:rPr>
              <a:t>to core 1</a:t>
            </a:r>
            <a:endParaRPr lang="en-US" sz="1200" b="1" i="1" dirty="0" smtClean="0">
              <a:solidFill>
                <a:srgbClr val="141C06"/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 rot="5400000">
            <a:off x="6480212" y="3537012"/>
            <a:ext cx="360040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251 Rectángulo"/>
          <p:cNvSpPr/>
          <p:nvPr/>
        </p:nvSpPr>
        <p:spPr>
          <a:xfrm>
            <a:off x="3131840" y="2924944"/>
            <a:ext cx="864096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7" name="251 Rectángulo"/>
          <p:cNvSpPr/>
          <p:nvPr/>
        </p:nvSpPr>
        <p:spPr>
          <a:xfrm>
            <a:off x="2843808" y="2924944"/>
            <a:ext cx="288032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W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28" name="Straight Arrow Connector 127"/>
          <p:cNvCxnSpPr>
            <a:endCxn id="127" idx="2"/>
          </p:cNvCxnSpPr>
          <p:nvPr/>
        </p:nvCxnSpPr>
        <p:spPr>
          <a:xfrm rot="5400000" flipH="1" flipV="1">
            <a:off x="2771800" y="3356992"/>
            <a:ext cx="432048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2123728" y="2995364"/>
            <a:ext cx="216024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QuadreDeText 69"/>
          <p:cNvSpPr txBox="1"/>
          <p:nvPr/>
        </p:nvSpPr>
        <p:spPr>
          <a:xfrm>
            <a:off x="683568" y="286396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2. </a:t>
            </a:r>
            <a:r>
              <a:rPr lang="en-US" sz="1200" b="1" i="1" smtClean="0">
                <a:solidFill>
                  <a:srgbClr val="141C06"/>
                </a:solidFill>
              </a:rPr>
              <a:t>Lack</a:t>
            </a:r>
            <a:r>
              <a:rPr lang="en-US" sz="1200" smtClean="0">
                <a:solidFill>
                  <a:srgbClr val="141C06"/>
                </a:solidFill>
              </a:rPr>
              <a:t> from core 2</a:t>
            </a:r>
          </a:p>
        </p:txBody>
      </p:sp>
      <p:sp>
        <p:nvSpPr>
          <p:cNvPr id="131" name="QuadreDeText 69"/>
          <p:cNvSpPr txBox="1"/>
          <p:nvPr/>
        </p:nvSpPr>
        <p:spPr>
          <a:xfrm>
            <a:off x="1403648" y="3327375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5. </a:t>
            </a:r>
            <a:r>
              <a:rPr lang="en-US" sz="1200" dirty="0" smtClean="0">
                <a:solidFill>
                  <a:srgbClr val="141C06"/>
                </a:solidFill>
              </a:rPr>
              <a:t>Hoist transactional</a:t>
            </a:r>
          </a:p>
          <a:p>
            <a:r>
              <a:rPr lang="en-US" sz="1200" dirty="0" smtClean="0">
                <a:solidFill>
                  <a:srgbClr val="141C06"/>
                </a:solidFill>
              </a:rPr>
              <a:t>written data to </a:t>
            </a:r>
            <a:r>
              <a:rPr lang="en-US" sz="1200" b="1" dirty="0" smtClean="0">
                <a:solidFill>
                  <a:srgbClr val="141C06"/>
                </a:solidFill>
              </a:rPr>
              <a:t>W</a:t>
            </a:r>
            <a:r>
              <a:rPr lang="en-US" sz="1200" dirty="0" smtClean="0">
                <a:solidFill>
                  <a:srgbClr val="141C06"/>
                </a:solidFill>
              </a:rPr>
              <a:t> state</a:t>
            </a:r>
          </a:p>
        </p:txBody>
      </p:sp>
      <p:sp>
        <p:nvSpPr>
          <p:cNvPr id="132" name="251 Rectángulo"/>
          <p:cNvSpPr/>
          <p:nvPr/>
        </p:nvSpPr>
        <p:spPr>
          <a:xfrm>
            <a:off x="2411760" y="2276872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>
                <a:solidFill>
                  <a:schemeClr val="bg2">
                    <a:lumMod val="10000"/>
                  </a:schemeClr>
                </a:solidFill>
              </a:rPr>
              <a:t>WCV:2</a:t>
            </a:r>
            <a:endParaRPr lang="en-US" sz="120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1907704" y="2348880"/>
            <a:ext cx="432048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QuadreDeText 69"/>
          <p:cNvSpPr txBox="1"/>
          <p:nvPr/>
        </p:nvSpPr>
        <p:spPr>
          <a:xfrm>
            <a:off x="683568" y="199058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>
                <a:solidFill>
                  <a:srgbClr val="141C06"/>
                </a:solidFill>
              </a:rPr>
              <a:t>3. </a:t>
            </a:r>
            <a:r>
              <a:rPr lang="en-US" sz="1200" smtClean="0">
                <a:solidFill>
                  <a:srgbClr val="141C06"/>
                </a:solidFill>
              </a:rPr>
              <a:t>Update </a:t>
            </a:r>
            <a:r>
              <a:rPr lang="en-US" sz="1200" b="1" smtClean="0">
                <a:solidFill>
                  <a:srgbClr val="141C06"/>
                </a:solidFill>
              </a:rPr>
              <a:t>WCV </a:t>
            </a:r>
            <a:r>
              <a:rPr lang="en-US" sz="1200" smtClean="0">
                <a:solidFill>
                  <a:srgbClr val="141C06"/>
                </a:solidFill>
              </a:rPr>
              <a:t> with conflicting core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716016" y="3861048"/>
            <a:ext cx="3960440" cy="2448272"/>
            <a:chOff x="4716016" y="3861048"/>
            <a:chExt cx="3960440" cy="2448272"/>
          </a:xfrm>
        </p:grpSpPr>
        <p:sp>
          <p:nvSpPr>
            <p:cNvPr id="136" name="56 Rectángulo"/>
            <p:cNvSpPr/>
            <p:nvPr/>
          </p:nvSpPr>
          <p:spPr>
            <a:xfrm>
              <a:off x="4716016" y="3861048"/>
              <a:ext cx="3960438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smtClean="0">
                  <a:solidFill>
                    <a:srgbClr val="141C06"/>
                  </a:solidFill>
                </a:rPr>
                <a:t>Handling Aborts</a:t>
              </a:r>
            </a:p>
            <a:p>
              <a:pPr algn="ctr"/>
              <a:endParaRPr lang="en-US" u="sng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7" name="QuadreDeText 69"/>
            <p:cNvSpPr txBox="1"/>
            <p:nvPr/>
          </p:nvSpPr>
          <p:spPr>
            <a:xfrm>
              <a:off x="4860032" y="5877272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4. </a:t>
              </a:r>
              <a:r>
                <a:rPr lang="en-US" sz="1200" smtClean="0">
                  <a:solidFill>
                    <a:srgbClr val="141C06"/>
                  </a:solidFill>
                </a:rPr>
                <a:t>Invalidate tx data</a:t>
              </a: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rot="16200000" flipH="1">
              <a:off x="6552221" y="5985284"/>
              <a:ext cx="360039" cy="1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246 Rectángulo"/>
            <p:cNvSpPr/>
            <p:nvPr/>
          </p:nvSpPr>
          <p:spPr>
            <a:xfrm>
              <a:off x="5220072" y="4365104"/>
              <a:ext cx="1728192" cy="147057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bg2">
                      <a:lumMod val="10000"/>
                    </a:schemeClr>
                  </a:solidFill>
                </a:rPr>
                <a:t>Core 2</a:t>
              </a: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0" name="248 Rectángulo"/>
            <p:cNvSpPr/>
            <p:nvPr/>
          </p:nvSpPr>
          <p:spPr>
            <a:xfrm>
              <a:off x="5292080" y="5043587"/>
              <a:ext cx="1584175" cy="7200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700" smtClean="0">
                  <a:solidFill>
                    <a:schemeClr val="bg2">
                      <a:lumMod val="10000"/>
                    </a:schemeClr>
                  </a:solidFill>
                </a:rPr>
                <a:t>L1 cache</a:t>
              </a: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1" name="251 Rectángulo"/>
            <p:cNvSpPr/>
            <p:nvPr/>
          </p:nvSpPr>
          <p:spPr>
            <a:xfrm>
              <a:off x="5292080" y="5403627"/>
              <a:ext cx="432047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A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2" name="251 Rectángulo"/>
            <p:cNvSpPr/>
            <p:nvPr/>
          </p:nvSpPr>
          <p:spPr>
            <a:xfrm>
              <a:off x="6012160" y="5403627"/>
              <a:ext cx="864096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smtClean="0">
                  <a:solidFill>
                    <a:schemeClr val="bg2">
                      <a:lumMod val="10000"/>
                    </a:schemeClr>
                  </a:solidFill>
                </a:rPr>
                <a:t>new data</a:t>
              </a:r>
              <a:endParaRPr lang="en-US" sz="1200" strike="sngStrike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3" name="251 Rectángulo"/>
            <p:cNvSpPr/>
            <p:nvPr/>
          </p:nvSpPr>
          <p:spPr>
            <a:xfrm>
              <a:off x="5724128" y="5403627"/>
              <a:ext cx="288032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I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rot="5400000" flipH="1" flipV="1">
              <a:off x="6033356" y="5856077"/>
              <a:ext cx="533673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rot="10800000" flipV="1">
              <a:off x="6948264" y="5403627"/>
              <a:ext cx="216024" cy="2382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QuadreDeText 69"/>
            <p:cNvSpPr txBox="1"/>
            <p:nvPr/>
          </p:nvSpPr>
          <p:spPr>
            <a:xfrm>
              <a:off x="7092280" y="5259611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1. </a:t>
              </a:r>
              <a:r>
                <a:rPr lang="en-US" sz="1200" b="1" i="1" smtClean="0">
                  <a:solidFill>
                    <a:srgbClr val="141C06"/>
                  </a:solidFill>
                </a:rPr>
                <a:t>TGetX</a:t>
              </a:r>
              <a:r>
                <a:rPr lang="en-US" sz="1200" smtClean="0">
                  <a:solidFill>
                    <a:srgbClr val="141C06"/>
                  </a:solidFill>
                </a:rPr>
                <a:t> from core 1</a:t>
              </a:r>
            </a:p>
          </p:txBody>
        </p:sp>
        <p:sp>
          <p:nvSpPr>
            <p:cNvPr id="150" name="251 Rectángulo"/>
            <p:cNvSpPr/>
            <p:nvPr/>
          </p:nvSpPr>
          <p:spPr>
            <a:xfrm>
              <a:off x="5292080" y="4755555"/>
              <a:ext cx="792088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smtClean="0">
                  <a:solidFill>
                    <a:schemeClr val="bg2">
                      <a:lumMod val="10000"/>
                    </a:schemeClr>
                  </a:solidFill>
                </a:rPr>
                <a:t>WCV:1</a:t>
              </a:r>
              <a:endParaRPr lang="en-US" sz="1200" strike="sngStrike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51" name="QuadreDeText 69"/>
            <p:cNvSpPr txBox="1"/>
            <p:nvPr/>
          </p:nvSpPr>
          <p:spPr>
            <a:xfrm>
              <a:off x="7164288" y="4611539"/>
              <a:ext cx="1512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2. </a:t>
              </a:r>
              <a:r>
                <a:rPr lang="en-US" sz="1200" smtClean="0">
                  <a:solidFill>
                    <a:srgbClr val="141C06"/>
                  </a:solidFill>
                </a:rPr>
                <a:t>Check </a:t>
              </a:r>
              <a:r>
                <a:rPr lang="en-US" sz="1200" b="1" smtClean="0">
                  <a:solidFill>
                    <a:srgbClr val="141C06"/>
                  </a:solidFill>
                </a:rPr>
                <a:t>WCV</a:t>
              </a:r>
            </a:p>
            <a:p>
              <a:r>
                <a:rPr lang="en-US" sz="1200" b="1" smtClean="0">
                  <a:solidFill>
                    <a:srgbClr val="141C06"/>
                  </a:solidFill>
                </a:rPr>
                <a:t>3</a:t>
              </a:r>
              <a:r>
                <a:rPr lang="en-US" sz="1200" b="1" dirty="0" smtClean="0">
                  <a:solidFill>
                    <a:srgbClr val="141C06"/>
                  </a:solidFill>
                </a:rPr>
                <a:t>. </a:t>
              </a:r>
              <a:r>
                <a:rPr lang="en-US" sz="1200" dirty="0" smtClean="0">
                  <a:solidFill>
                    <a:srgbClr val="141C06"/>
                  </a:solidFill>
                </a:rPr>
                <a:t>Discard </a:t>
              </a:r>
              <a:r>
                <a:rPr lang="en-US" sz="1200" b="1" dirty="0" smtClean="0">
                  <a:solidFill>
                    <a:srgbClr val="141C06"/>
                  </a:solidFill>
                </a:rPr>
                <a:t>WCV</a:t>
              </a:r>
            </a:p>
            <a:p>
              <a:r>
                <a:rPr lang="en-US" sz="1200" dirty="0" smtClean="0">
                  <a:solidFill>
                    <a:srgbClr val="141C06"/>
                  </a:solidFill>
                </a:rPr>
                <a:t>  </a:t>
              </a: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rot="10800000">
              <a:off x="6084168" y="4897983"/>
              <a:ext cx="1080120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QuadreDeText 69"/>
            <p:cNvSpPr txBox="1"/>
            <p:nvPr/>
          </p:nvSpPr>
          <p:spPr>
            <a:xfrm>
              <a:off x="6732240" y="5877273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5. </a:t>
              </a:r>
              <a:r>
                <a:rPr lang="en-US" sz="1200" smtClean="0">
                  <a:solidFill>
                    <a:srgbClr val="141C06"/>
                  </a:solidFill>
                </a:rPr>
                <a:t>Send </a:t>
              </a:r>
              <a:r>
                <a:rPr lang="en-US" sz="1200" b="1" i="1" smtClean="0">
                  <a:solidFill>
                    <a:srgbClr val="141C06"/>
                  </a:solidFill>
                </a:rPr>
                <a:t>AbortAck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611560" y="3861048"/>
            <a:ext cx="3960440" cy="2448272"/>
            <a:chOff x="611560" y="3861048"/>
            <a:chExt cx="3960440" cy="2448272"/>
          </a:xfrm>
        </p:grpSpPr>
        <p:sp>
          <p:nvSpPr>
            <p:cNvPr id="166" name="57 Rectángulo"/>
            <p:cNvSpPr/>
            <p:nvPr/>
          </p:nvSpPr>
          <p:spPr>
            <a:xfrm>
              <a:off x="611560" y="3861048"/>
              <a:ext cx="3960439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Handling Commits</a:t>
              </a:r>
            </a:p>
            <a:p>
              <a:pPr algn="ctr"/>
              <a:endParaRPr lang="en-US" b="1" u="sng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67" name="QuadreDeText 69"/>
            <p:cNvSpPr txBox="1"/>
            <p:nvPr/>
          </p:nvSpPr>
          <p:spPr>
            <a:xfrm>
              <a:off x="611560" y="5373216"/>
              <a:ext cx="1368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4. </a:t>
              </a:r>
              <a:r>
                <a:rPr lang="en-US" sz="1200" smtClean="0">
                  <a:solidFill>
                    <a:srgbClr val="141C06"/>
                  </a:solidFill>
                </a:rPr>
                <a:t>Move to </a:t>
              </a:r>
              <a:r>
                <a:rPr lang="en-US" sz="1200" b="1" smtClean="0">
                  <a:solidFill>
                    <a:srgbClr val="141C06"/>
                  </a:solidFill>
                </a:rPr>
                <a:t>M</a:t>
              </a:r>
              <a:r>
                <a:rPr lang="en-US" sz="1200" smtClean="0">
                  <a:solidFill>
                    <a:srgbClr val="141C06"/>
                  </a:solidFill>
                </a:rPr>
                <a:t> state</a:t>
              </a:r>
            </a:p>
          </p:txBody>
        </p:sp>
        <p:cxnSp>
          <p:nvCxnSpPr>
            <p:cNvPr id="170" name="Straight Arrow Connector 169"/>
            <p:cNvCxnSpPr/>
            <p:nvPr/>
          </p:nvCxnSpPr>
          <p:spPr>
            <a:xfrm>
              <a:off x="1907704" y="4827563"/>
              <a:ext cx="432048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QuadreDeText 69"/>
            <p:cNvSpPr txBox="1"/>
            <p:nvPr/>
          </p:nvSpPr>
          <p:spPr>
            <a:xfrm>
              <a:off x="755576" y="4664963"/>
              <a:ext cx="1944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3. </a:t>
              </a:r>
              <a:r>
                <a:rPr lang="en-US" sz="1200" smtClean="0">
                  <a:solidFill>
                    <a:srgbClr val="141C06"/>
                  </a:solidFill>
                </a:rPr>
                <a:t>Discard </a:t>
              </a:r>
              <a:r>
                <a:rPr lang="en-US" sz="1200" b="1" smtClean="0">
                  <a:solidFill>
                    <a:srgbClr val="141C06"/>
                  </a:solidFill>
                </a:rPr>
                <a:t>WCV</a:t>
              </a: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1979712" y="5517232"/>
              <a:ext cx="360040" cy="2382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rot="16200000" flipH="1">
              <a:off x="2447765" y="5985284"/>
              <a:ext cx="360039" cy="1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246 Rectángulo"/>
            <p:cNvSpPr/>
            <p:nvPr/>
          </p:nvSpPr>
          <p:spPr>
            <a:xfrm>
              <a:off x="2339752" y="4365898"/>
              <a:ext cx="1728192" cy="146977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smtClean="0">
                  <a:solidFill>
                    <a:schemeClr val="bg2">
                      <a:lumMod val="10000"/>
                    </a:schemeClr>
                  </a:solidFill>
                </a:rPr>
                <a:t>Core 1</a:t>
              </a: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5" name="248 Rectángulo"/>
            <p:cNvSpPr/>
            <p:nvPr/>
          </p:nvSpPr>
          <p:spPr>
            <a:xfrm>
              <a:off x="2411760" y="5043587"/>
              <a:ext cx="1584175" cy="7200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700" smtClean="0">
                  <a:solidFill>
                    <a:schemeClr val="bg2">
                      <a:lumMod val="10000"/>
                    </a:schemeClr>
                  </a:solidFill>
                </a:rPr>
                <a:t>L1 cache</a:t>
              </a:r>
            </a:p>
            <a:p>
              <a:pPr algn="ctr"/>
              <a:endParaRPr lang="en-US" sz="17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7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6" name="251 Rectángulo"/>
            <p:cNvSpPr/>
            <p:nvPr/>
          </p:nvSpPr>
          <p:spPr>
            <a:xfrm>
              <a:off x="2411760" y="5403627"/>
              <a:ext cx="432047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A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7" name="251 Rectángulo"/>
            <p:cNvSpPr/>
            <p:nvPr/>
          </p:nvSpPr>
          <p:spPr>
            <a:xfrm>
              <a:off x="3131840" y="5403627"/>
              <a:ext cx="864096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data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9" name="251 Rectángulo"/>
            <p:cNvSpPr/>
            <p:nvPr/>
          </p:nvSpPr>
          <p:spPr>
            <a:xfrm>
              <a:off x="2843808" y="5403627"/>
              <a:ext cx="288032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M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0" name="251 Rectángulo"/>
            <p:cNvSpPr/>
            <p:nvPr/>
          </p:nvSpPr>
          <p:spPr>
            <a:xfrm>
              <a:off x="2411760" y="4755555"/>
              <a:ext cx="792088" cy="2160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trike="sngStrike" smtClean="0">
                  <a:solidFill>
                    <a:schemeClr val="bg2">
                      <a:lumMod val="10000"/>
                    </a:schemeClr>
                  </a:solidFill>
                </a:rPr>
                <a:t>WCV:2</a:t>
              </a:r>
              <a:endParaRPr lang="en-US" sz="1200" strike="sngStrike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9" name="QuadreDeText 69"/>
            <p:cNvSpPr txBox="1"/>
            <p:nvPr/>
          </p:nvSpPr>
          <p:spPr>
            <a:xfrm>
              <a:off x="755576" y="5847655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algn="r"/>
              <a:r>
                <a:rPr lang="en-US" sz="1200" b="1" smtClean="0">
                  <a:solidFill>
                    <a:srgbClr val="141C06"/>
                  </a:solidFill>
                </a:rPr>
                <a:t>1.</a:t>
              </a:r>
              <a:r>
                <a:rPr lang="en-US" sz="1200" smtClean="0">
                  <a:solidFill>
                    <a:srgbClr val="141C06"/>
                  </a:solidFill>
                </a:rPr>
                <a:t> Send </a:t>
              </a:r>
              <a:r>
                <a:rPr lang="en-US" sz="1200" b="1" i="1" smtClean="0">
                  <a:solidFill>
                    <a:srgbClr val="141C06"/>
                  </a:solidFill>
                </a:rPr>
                <a:t>Abort </a:t>
              </a:r>
              <a:r>
                <a:rPr lang="en-US" sz="1200" smtClean="0">
                  <a:solidFill>
                    <a:srgbClr val="141C06"/>
                  </a:solidFill>
                </a:rPr>
                <a:t>message to cores present in WCV  </a:t>
              </a:r>
            </a:p>
          </p:txBody>
        </p:sp>
        <p:cxnSp>
          <p:nvCxnSpPr>
            <p:cNvPr id="205" name="Straight Arrow Connector 204"/>
            <p:cNvCxnSpPr/>
            <p:nvPr/>
          </p:nvCxnSpPr>
          <p:spPr>
            <a:xfrm rot="5400000" flipH="1" flipV="1">
              <a:off x="2808598" y="5984490"/>
              <a:ext cx="360040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QuadreDeText 69"/>
            <p:cNvSpPr txBox="1"/>
            <p:nvPr/>
          </p:nvSpPr>
          <p:spPr>
            <a:xfrm>
              <a:off x="2987824" y="5877272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smtClean="0">
                  <a:solidFill>
                    <a:srgbClr val="141C06"/>
                  </a:solidFill>
                </a:rPr>
                <a:t>2. </a:t>
              </a:r>
              <a:r>
                <a:rPr lang="en-US" sz="1200" smtClean="0">
                  <a:solidFill>
                    <a:srgbClr val="141C06"/>
                  </a:solidFill>
                </a:rPr>
                <a:t>Receive </a:t>
              </a:r>
              <a:r>
                <a:rPr lang="en-US" sz="1200" b="1" i="1" smtClean="0">
                  <a:solidFill>
                    <a:srgbClr val="141C06"/>
                  </a:solidFill>
                </a:rPr>
                <a:t>AbortAck</a:t>
              </a:r>
            </a:p>
          </p:txBody>
        </p:sp>
      </p:grpSp>
      <p:cxnSp>
        <p:nvCxnSpPr>
          <p:cNvPr id="101" name="Straight Arrow Connector 100"/>
          <p:cNvCxnSpPr/>
          <p:nvPr/>
        </p:nvCxnSpPr>
        <p:spPr>
          <a:xfrm rot="10800000">
            <a:off x="2123728" y="3212976"/>
            <a:ext cx="216024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QuadreDeText 69"/>
          <p:cNvSpPr txBox="1"/>
          <p:nvPr/>
        </p:nvSpPr>
        <p:spPr>
          <a:xfrm>
            <a:off x="683568" y="3068960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41C06"/>
                </a:solidFill>
              </a:rPr>
              <a:t>4. </a:t>
            </a:r>
            <a:r>
              <a:rPr lang="en-US" sz="1200" dirty="0" smtClean="0">
                <a:solidFill>
                  <a:srgbClr val="141C06"/>
                </a:solidFill>
              </a:rPr>
              <a:t>Get data from L2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9279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1" grpId="0" animBg="1"/>
      <p:bldP spid="168" grpId="0"/>
      <p:bldP spid="183" grpId="0" animBg="1"/>
      <p:bldP spid="184" grpId="0" animBg="1"/>
      <p:bldP spid="185" grpId="0" animBg="1"/>
      <p:bldP spid="186" grpId="0" animBg="1"/>
      <p:bldP spid="187" grpId="0" animBg="1"/>
      <p:bldP spid="191" grpId="0" animBg="1"/>
      <p:bldP spid="214" grpId="0"/>
      <p:bldP spid="194" grpId="0" animBg="1"/>
      <p:bldP spid="195" grpId="0" animBg="1"/>
      <p:bldP spid="196" grpId="0" animBg="1"/>
      <p:bldP spid="197" grpId="0" animBg="1"/>
      <p:bldP spid="198" grpId="0" animBg="1"/>
      <p:bldP spid="201" grpId="0"/>
      <p:bldP spid="202" grpId="0" animBg="1"/>
      <p:bldP spid="203" grpId="0"/>
      <p:bldP spid="84" grpId="0" animBg="1"/>
      <p:bldP spid="96" grpId="0"/>
      <p:bldP spid="97" grpId="0"/>
      <p:bldP spid="99" grpId="0" animBg="1"/>
      <p:bldP spid="104" grpId="0"/>
      <p:bldP spid="106" grpId="0"/>
      <p:bldP spid="126" grpId="0" animBg="1"/>
      <p:bldP spid="127" grpId="0" animBg="1"/>
      <p:bldP spid="130" grpId="0"/>
      <p:bldP spid="131" grpId="0"/>
      <p:bldP spid="132" grpId="0" animBg="1"/>
      <p:bldP spid="134" grpId="0"/>
      <p:bldP spid="10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20547467"/>
              </p:ext>
            </p:extLst>
          </p:nvPr>
        </p:nvGraphicFramePr>
        <p:xfrm>
          <a:off x="107504" y="2060848"/>
          <a:ext cx="4291568" cy="3630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4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33880340"/>
              </p:ext>
            </p:extLst>
          </p:nvPr>
        </p:nvGraphicFramePr>
        <p:xfrm>
          <a:off x="4404782" y="1880841"/>
          <a:ext cx="4739218" cy="3528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FUSETM Performance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27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18" name="31 Marcador de número de diapositiva"/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1484784"/>
            <a:ext cx="436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 and medium-contention (32 threads)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92080" y="1484784"/>
            <a:ext cx="306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High-contention (16 threads)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2550491">
            <a:off x="2555483" y="5183550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Barnes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 rot="2550491">
            <a:off x="2839742" y="5205139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Btree</a:t>
            </a:r>
            <a:r>
              <a:rPr lang="en-US" sz="1000" dirty="0" smtClean="0"/>
              <a:t>-fix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 rot="2550491">
            <a:off x="3131565" y="5195390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Genome</a:t>
            </a:r>
            <a:endParaRPr lang="en-US" sz="1000" dirty="0"/>
          </a:p>
        </p:txBody>
      </p:sp>
      <p:sp>
        <p:nvSpPr>
          <p:cNvPr id="26" name="TextBox 25"/>
          <p:cNvSpPr txBox="1"/>
          <p:nvPr/>
        </p:nvSpPr>
        <p:spPr>
          <a:xfrm rot="2550491">
            <a:off x="3438135" y="5147732"/>
            <a:ext cx="494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List-S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 rot="2550491">
            <a:off x="3656697" y="5248465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Vacation-H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 rot="2550491">
            <a:off x="690035" y="5194338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Hash-R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 rot="2550491">
            <a:off x="958055" y="5245785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Kmeans</a:t>
            </a:r>
            <a:r>
              <a:rPr lang="en-US" sz="1000" dirty="0" smtClean="0"/>
              <a:t>-L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 rot="2550491">
            <a:off x="1243559" y="5252285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Kmeans</a:t>
            </a:r>
            <a:r>
              <a:rPr lang="en-US" sz="1000" dirty="0" smtClean="0"/>
              <a:t>-H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 rot="2550491">
            <a:off x="1614975" y="5223040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Raytrace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 rot="2550491">
            <a:off x="1926178" y="5163468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Ssca2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 rot="2550491">
            <a:off x="2177346" y="5258244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Vacation-L</a:t>
            </a:r>
            <a:endParaRPr lang="en-US" sz="1000" dirty="0"/>
          </a:p>
        </p:txBody>
      </p:sp>
      <p:sp>
        <p:nvSpPr>
          <p:cNvPr id="50" name="TextBox 49"/>
          <p:cNvSpPr txBox="1"/>
          <p:nvPr/>
        </p:nvSpPr>
        <p:spPr>
          <a:xfrm rot="2550491">
            <a:off x="3997557" y="5190518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Mean</a:t>
            </a:r>
            <a:endParaRPr lang="en-US" sz="1000" dirty="0"/>
          </a:p>
        </p:txBody>
      </p:sp>
      <p:sp>
        <p:nvSpPr>
          <p:cNvPr id="51" name="TextBox 50"/>
          <p:cNvSpPr txBox="1"/>
          <p:nvPr/>
        </p:nvSpPr>
        <p:spPr>
          <a:xfrm>
            <a:off x="1043608" y="6309320"/>
            <a:ext cx="699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D:</a:t>
            </a:r>
            <a:r>
              <a:rPr lang="en-US" dirty="0" smtClean="0"/>
              <a:t> TCC-Dist	</a:t>
            </a:r>
            <a:r>
              <a:rPr lang="en-US" b="1" dirty="0" smtClean="0"/>
              <a:t>F:</a:t>
            </a:r>
            <a:r>
              <a:rPr lang="en-US" dirty="0" smtClean="0"/>
              <a:t> FUSETM	</a:t>
            </a:r>
            <a:r>
              <a:rPr lang="en-US" b="1" dirty="0" smtClean="0"/>
              <a:t>L: </a:t>
            </a:r>
            <a:r>
              <a:rPr lang="en-US" dirty="0" smtClean="0"/>
              <a:t>TCC-IVM (zero cycle commit) 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051720" y="2121823"/>
            <a:ext cx="227331" cy="443081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23161" y="1844824"/>
            <a:ext cx="357719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Lot of impact on application with short transactions</a:t>
            </a:r>
            <a:endParaRPr lang="en-US" sz="1200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052799" y="5029454"/>
            <a:ext cx="1" cy="703802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2550491">
            <a:off x="7741974" y="519051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Mean</a:t>
            </a:r>
            <a:endParaRPr lang="en-US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4613163" y="5708340"/>
            <a:ext cx="3930115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Switching to eager on overflow can have beneficial effects</a:t>
            </a:r>
            <a:endParaRPr lang="en-US" sz="1200" dirty="0"/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7554389" y="4293096"/>
            <a:ext cx="401988" cy="1440160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540188" y="1890989"/>
            <a:ext cx="393551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Overheads: Abort and re-execute on overflow</a:t>
            </a:r>
            <a:endParaRPr lang="en-US" sz="1200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940152" y="2167990"/>
            <a:ext cx="360042" cy="324906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550491">
            <a:off x="5020626" y="5152066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Bayes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 rot="2550491">
            <a:off x="5439823" y="5185100"/>
            <a:ext cx="6046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Btree</a:t>
            </a:r>
            <a:r>
              <a:rPr lang="en-US" sz="1000" dirty="0" smtClean="0"/>
              <a:t>-V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 rot="2550491">
            <a:off x="5797547" y="5191058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Hash-W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 rot="2550491">
            <a:off x="6225803" y="5200806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Intruder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 rot="2550491">
            <a:off x="6576154" y="5225719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Labyrinth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 rot="2550491">
            <a:off x="7037902" y="5149357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List-L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 rot="2550491">
            <a:off x="7403842" y="5134193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Yada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323528" y="5672281"/>
            <a:ext cx="3816424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Similar to lazy ideal VM on applications with small </a:t>
            </a:r>
            <a:r>
              <a:rPr lang="en-US" sz="1200" dirty="0" err="1" smtClean="0"/>
              <a:t>Tx</a:t>
            </a:r>
            <a:endParaRPr lang="en-US" sz="1200" dirty="0"/>
          </a:p>
        </p:txBody>
      </p:sp>
      <p:sp>
        <p:nvSpPr>
          <p:cNvPr id="60" name="Rectangle 59"/>
          <p:cNvSpPr/>
          <p:nvPr/>
        </p:nvSpPr>
        <p:spPr>
          <a:xfrm>
            <a:off x="0" y="6021288"/>
            <a:ext cx="9108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Non-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Parallel execution and Barrier cycles,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Overhead 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Discarded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Abort recovery, Stall and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Backoff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cycles</a:t>
            </a:r>
          </a:p>
        </p:txBody>
      </p:sp>
      <p:sp>
        <p:nvSpPr>
          <p:cNvPr id="61" name="Oval 60"/>
          <p:cNvSpPr/>
          <p:nvPr/>
        </p:nvSpPr>
        <p:spPr>
          <a:xfrm>
            <a:off x="1835696" y="2276872"/>
            <a:ext cx="216024" cy="792088"/>
          </a:xfrm>
          <a:prstGeom prst="ellipse">
            <a:avLst/>
          </a:prstGeom>
          <a:noFill/>
          <a:ln w="28575">
            <a:solidFill>
              <a:srgbClr val="324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7880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AsOne/>
      </p:bldGraphic>
      <p:bldP spid="22" grpId="0"/>
      <p:bldP spid="53" grpId="0" animBg="1"/>
      <p:bldP spid="35" grpId="0"/>
      <p:bldP spid="56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54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Conclusions and Optimizations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28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44879" y="1556792"/>
            <a:ext cx="8229600" cy="5073427"/>
          </a:xfrm>
        </p:spPr>
        <p:txBody>
          <a:bodyPr>
            <a:normAutofit/>
          </a:bodyPr>
          <a:lstStyle/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State-of-the-art lazy 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HTM systems suffer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penalties at commit time, are complex and require additional HW structures to handle evicted L1 data</a:t>
            </a:r>
            <a:b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</a:br>
            <a:endParaRPr lang="en-GB" sz="900" b="1" u="sng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b="1" u="sng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FUSETM System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FUSETM integrates lazy resolution of conflicts in a standard CMP configuration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Our proposal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offers local commits and aborts to improve on applications with short transactions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Eager execution on L1 cache replacements simplifies the system design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Our proposal obtains a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close performance to an idealized lazy HTM </a:t>
            </a:r>
            <a:b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</a:b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with zero-cost commits 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900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b="1" u="sng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SPECTM System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Extend selective logging to keep executing the transactional data even when replacing speculative written data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Apply two mechanisms, partial commit and overflow isolation, to keep replaced data consistent at any point in time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SPECTM beats FUSETM by a 17% on high-contention applications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18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FUSETM</a:t>
              </a:r>
              <a:endParaRPr lang="en-US" b="1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3713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Presentation Outline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29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229600" cy="5073427"/>
          </a:xfrm>
        </p:spPr>
        <p:txBody>
          <a:bodyPr>
            <a:normAutofit/>
          </a:bodyPr>
          <a:lstStyle/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Introduction to Transactional Memory (TM)</a:t>
            </a:r>
          </a:p>
          <a:p>
            <a:pPr>
              <a:buNone/>
            </a:pPr>
            <a:endParaRPr lang="en-US" sz="1000" strike="sngStrike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Background on HTM Systems</a:t>
            </a:r>
          </a:p>
          <a:p>
            <a:pPr>
              <a:buNone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Contributions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Experimental Methodology</a:t>
            </a:r>
          </a:p>
          <a:p>
            <a:pPr>
              <a:buNone/>
            </a:pPr>
            <a:endParaRPr lang="en-US" sz="1000" strike="sngStrike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FASTM: Log-based HTM with Fast Abort Recovery</a:t>
            </a:r>
          </a:p>
          <a:p>
            <a:pPr>
              <a:buNone/>
            </a:pPr>
            <a:endParaRPr lang="en-US" sz="1000" strike="sngStrike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FUSETM: Fused Dual-mode HTM Systems with Local Commits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DYNTM: Dynamically Adaptable HTM System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Summary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Future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Work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8"/>
            <a:chOff x="395536" y="899226"/>
            <a:chExt cx="8378943" cy="369533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8254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395535" y="1412776"/>
            <a:ext cx="3894453" cy="5184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TM in a Nutshell</a:t>
            </a:r>
          </a:p>
          <a:p>
            <a:endParaRPr lang="en-US" sz="10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Similar to DB, programmers encapsulate shared data accesses in variable-length blocks of instructions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Transactions must follow ACID properties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The system, not the programmer, is in charge of preserving the correctness of the applications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Transactions execute and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commit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completely in parallel if they access different memory locations 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If there is a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conflict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transactions must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abort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and re-execute</a:t>
            </a:r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just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ln>
            <a:noFill/>
          </a:ln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Transactional Memory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02513" y="6356350"/>
            <a:ext cx="561975" cy="365125"/>
          </a:xfrm>
        </p:spPr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b="1" dirty="0" smtClean="0"/>
                <a:t>Introduction</a:t>
              </a:r>
              <a:endParaRPr lang="en-US" b="1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499992" y="1412776"/>
            <a:ext cx="4248472" cy="341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141C06"/>
                </a:solidFill>
                <a:latin typeface="+mj-lt"/>
              </a:rPr>
              <a:t>A</a:t>
            </a:r>
            <a:r>
              <a:rPr lang="en-US" sz="1400" dirty="0" smtClean="0">
                <a:solidFill>
                  <a:srgbClr val="141C06"/>
                </a:solidFill>
                <a:latin typeface="+mj-lt"/>
              </a:rPr>
              <a:t>tomic: Must execute the whole block or nothing at all</a:t>
            </a:r>
          </a:p>
        </p:txBody>
      </p:sp>
      <p:sp>
        <p:nvSpPr>
          <p:cNvPr id="58" name="Rectangle 45"/>
          <p:cNvSpPr/>
          <p:nvPr/>
        </p:nvSpPr>
        <p:spPr>
          <a:xfrm>
            <a:off x="4504314" y="1826615"/>
            <a:ext cx="4248472" cy="3600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141C06"/>
                </a:solidFill>
                <a:latin typeface="+mj-lt"/>
              </a:rPr>
              <a:t>C</a:t>
            </a:r>
            <a:r>
              <a:rPr lang="en-US" sz="1400" dirty="0" smtClean="0">
                <a:solidFill>
                  <a:srgbClr val="141C06"/>
                </a:solidFill>
                <a:latin typeface="+mj-lt"/>
              </a:rPr>
              <a:t>onsistent: Transactions are deterministically ordered</a:t>
            </a:r>
          </a:p>
        </p:txBody>
      </p:sp>
      <p:sp>
        <p:nvSpPr>
          <p:cNvPr id="59" name="Rectangle 45"/>
          <p:cNvSpPr/>
          <p:nvPr/>
        </p:nvSpPr>
        <p:spPr>
          <a:xfrm>
            <a:off x="4495622" y="2235997"/>
            <a:ext cx="4248472" cy="353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smtClean="0">
                <a:solidFill>
                  <a:srgbClr val="141C06"/>
                </a:solidFill>
                <a:latin typeface="+mj-lt"/>
              </a:rPr>
              <a:t>I</a:t>
            </a:r>
            <a:r>
              <a:rPr lang="en-US" sz="1400" smtClean="0">
                <a:solidFill>
                  <a:srgbClr val="141C06"/>
                </a:solidFill>
                <a:latin typeface="+mj-lt"/>
              </a:rPr>
              <a:t>solated: No data races with other in-flight transactions</a:t>
            </a:r>
          </a:p>
        </p:txBody>
      </p:sp>
      <p:sp>
        <p:nvSpPr>
          <p:cNvPr id="60" name="Rectangle 45"/>
          <p:cNvSpPr/>
          <p:nvPr/>
        </p:nvSpPr>
        <p:spPr>
          <a:xfrm>
            <a:off x="4495622" y="2661560"/>
            <a:ext cx="4248472" cy="3386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141C06"/>
                </a:solidFill>
                <a:latin typeface="+mj-lt"/>
              </a:rPr>
              <a:t>D</a:t>
            </a:r>
            <a:r>
              <a:rPr lang="en-US" sz="1400" dirty="0" smtClean="0">
                <a:solidFill>
                  <a:srgbClr val="141C06"/>
                </a:solidFill>
                <a:latin typeface="+mj-lt"/>
              </a:rPr>
              <a:t>urable: Once committed, they are persistent forever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572000" y="3152001"/>
            <a:ext cx="4181277" cy="997079"/>
            <a:chOff x="4572000" y="3152001"/>
            <a:chExt cx="4181277" cy="997079"/>
          </a:xfrm>
        </p:grpSpPr>
        <p:sp>
          <p:nvSpPr>
            <p:cNvPr id="5" name="4 Rectángulo"/>
            <p:cNvSpPr/>
            <p:nvPr/>
          </p:nvSpPr>
          <p:spPr>
            <a:xfrm>
              <a:off x="4804431" y="3152001"/>
              <a:ext cx="36560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 Commit: 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Make globally visible the speculative state 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7" name="46 Rectángulo"/>
            <p:cNvSpPr/>
            <p:nvPr/>
          </p:nvSpPr>
          <p:spPr>
            <a:xfrm>
              <a:off x="4788024" y="3872081"/>
              <a:ext cx="39652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Abort: 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Discard all the changes introduced by transactions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8" name="47 Rectángulo"/>
            <p:cNvSpPr/>
            <p:nvPr/>
          </p:nvSpPr>
          <p:spPr>
            <a:xfrm>
              <a:off x="4824183" y="3429000"/>
              <a:ext cx="38522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10000"/>
                    </a:schemeClr>
                  </a:solidFill>
                </a:rPr>
                <a:t>Conflict: </a:t>
              </a:r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Read (write) a memory location being written </a:t>
              </a:r>
            </a:p>
            <a:p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(read or written) by an in-flight transaction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9" name="48 Rayo"/>
            <p:cNvSpPr/>
            <p:nvPr/>
          </p:nvSpPr>
          <p:spPr>
            <a:xfrm>
              <a:off x="4572000" y="3505894"/>
              <a:ext cx="216024" cy="235924"/>
            </a:xfrm>
            <a:prstGeom prst="lightningBolt">
              <a:avLst/>
            </a:prstGeom>
            <a:solidFill>
              <a:srgbClr val="FFFF66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0" name="49 Multiplicar"/>
            <p:cNvSpPr/>
            <p:nvPr/>
          </p:nvSpPr>
          <p:spPr>
            <a:xfrm>
              <a:off x="4572000" y="3896711"/>
              <a:ext cx="216024" cy="216023"/>
            </a:xfrm>
            <a:prstGeom prst="mathMultiply">
              <a:avLst/>
            </a:prstGeom>
            <a:solidFill>
              <a:srgbClr val="FFFF66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4572000" y="3247530"/>
              <a:ext cx="236801" cy="109462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4499992" y="3068960"/>
            <a:ext cx="4248472" cy="352839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ctr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algn="just"/>
            <a:endParaRPr lang="en-US" sz="16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696934" y="4149080"/>
            <a:ext cx="1531250" cy="2232248"/>
            <a:chOff x="4912958" y="4221088"/>
            <a:chExt cx="1531250" cy="2232248"/>
          </a:xfrm>
        </p:grpSpPr>
        <p:cxnSp>
          <p:nvCxnSpPr>
            <p:cNvPr id="61" name="Straight Connector 104"/>
            <p:cNvCxnSpPr>
              <a:stCxn id="74" idx="2"/>
              <a:endCxn id="52" idx="0"/>
            </p:cNvCxnSpPr>
            <p:nvPr/>
          </p:nvCxnSpPr>
          <p:spPr>
            <a:xfrm>
              <a:off x="5246535" y="4611325"/>
              <a:ext cx="9541" cy="14819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07"/>
            <p:cNvCxnSpPr>
              <a:stCxn id="77" idx="2"/>
              <a:endCxn id="88" idx="0"/>
            </p:cNvCxnSpPr>
            <p:nvPr/>
          </p:nvCxnSpPr>
          <p:spPr>
            <a:xfrm flipH="1">
              <a:off x="6117451" y="4467309"/>
              <a:ext cx="10902" cy="18420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53"/>
            <p:cNvSpPr txBox="1"/>
            <p:nvPr/>
          </p:nvSpPr>
          <p:spPr>
            <a:xfrm>
              <a:off x="4912958" y="4365104"/>
              <a:ext cx="667154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BeginTx</a:t>
              </a:r>
              <a:endParaRPr lang="en-US" sz="1000" dirty="0"/>
            </a:p>
          </p:txBody>
        </p:sp>
        <p:sp>
          <p:nvSpPr>
            <p:cNvPr id="75" name="TextBox 53"/>
            <p:cNvSpPr txBox="1"/>
            <p:nvPr/>
          </p:nvSpPr>
          <p:spPr>
            <a:xfrm>
              <a:off x="4932040" y="5733256"/>
              <a:ext cx="64807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End </a:t>
              </a:r>
              <a:r>
                <a:rPr lang="en-US" sz="1000" dirty="0" err="1" smtClean="0"/>
                <a:t>Tx</a:t>
              </a:r>
              <a:endParaRPr lang="en-US" sz="1000" dirty="0"/>
            </a:p>
          </p:txBody>
        </p:sp>
        <p:sp>
          <p:nvSpPr>
            <p:cNvPr id="4" name="3 Elipse"/>
            <p:cNvSpPr/>
            <p:nvPr/>
          </p:nvSpPr>
          <p:spPr>
            <a:xfrm>
              <a:off x="5148064" y="4869160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75 Elipse"/>
            <p:cNvSpPr/>
            <p:nvPr/>
          </p:nvSpPr>
          <p:spPr>
            <a:xfrm>
              <a:off x="5148064" y="5301208"/>
              <a:ext cx="216024" cy="21602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53"/>
            <p:cNvSpPr txBox="1"/>
            <p:nvPr/>
          </p:nvSpPr>
          <p:spPr>
            <a:xfrm>
              <a:off x="5812497" y="4221088"/>
              <a:ext cx="63171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BeginTx</a:t>
              </a:r>
              <a:endParaRPr lang="en-US" sz="1000" dirty="0"/>
            </a:p>
          </p:txBody>
        </p:sp>
        <p:sp>
          <p:nvSpPr>
            <p:cNvPr id="78" name="TextBox 53"/>
            <p:cNvSpPr txBox="1"/>
            <p:nvPr/>
          </p:nvSpPr>
          <p:spPr>
            <a:xfrm>
              <a:off x="5793415" y="6021288"/>
              <a:ext cx="64807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End </a:t>
              </a:r>
              <a:r>
                <a:rPr lang="en-US" sz="1000" dirty="0" err="1" smtClean="0"/>
                <a:t>Tx</a:t>
              </a:r>
              <a:endParaRPr lang="en-US" sz="1000" dirty="0"/>
            </a:p>
          </p:txBody>
        </p:sp>
        <p:sp>
          <p:nvSpPr>
            <p:cNvPr id="79" name="78 Elipse"/>
            <p:cNvSpPr/>
            <p:nvPr/>
          </p:nvSpPr>
          <p:spPr>
            <a:xfrm>
              <a:off x="6012160" y="4725144"/>
              <a:ext cx="237827" cy="23693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79 Elipse"/>
            <p:cNvSpPr/>
            <p:nvPr/>
          </p:nvSpPr>
          <p:spPr>
            <a:xfrm>
              <a:off x="6012160" y="5589240"/>
              <a:ext cx="216024" cy="21602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1 Rectángulo"/>
            <p:cNvSpPr/>
            <p:nvPr/>
          </p:nvSpPr>
          <p:spPr>
            <a:xfrm>
              <a:off x="5076056" y="6093296"/>
              <a:ext cx="360040" cy="144016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51 Rectángulo"/>
            <p:cNvSpPr/>
            <p:nvPr/>
          </p:nvSpPr>
          <p:spPr>
            <a:xfrm>
              <a:off x="5937431" y="6309320"/>
              <a:ext cx="360040" cy="144016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876256" y="4221088"/>
            <a:ext cx="1690028" cy="2181147"/>
            <a:chOff x="6660232" y="4293096"/>
            <a:chExt cx="1690028" cy="2181147"/>
          </a:xfrm>
        </p:grpSpPr>
        <p:cxnSp>
          <p:nvCxnSpPr>
            <p:cNvPr id="81" name="Straight Connector 104"/>
            <p:cNvCxnSpPr>
              <a:stCxn id="90" idx="2"/>
              <a:endCxn id="54" idx="0"/>
            </p:cNvCxnSpPr>
            <p:nvPr/>
          </p:nvCxnSpPr>
          <p:spPr>
            <a:xfrm>
              <a:off x="6984268" y="4776245"/>
              <a:ext cx="0" cy="15330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07"/>
            <p:cNvCxnSpPr>
              <a:stCxn id="110" idx="2"/>
              <a:endCxn id="104" idx="0"/>
            </p:cNvCxnSpPr>
            <p:nvPr/>
          </p:nvCxnSpPr>
          <p:spPr>
            <a:xfrm flipH="1">
              <a:off x="8003282" y="4539317"/>
              <a:ext cx="6020" cy="16979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53"/>
            <p:cNvSpPr txBox="1"/>
            <p:nvPr/>
          </p:nvSpPr>
          <p:spPr>
            <a:xfrm>
              <a:off x="6660232" y="4530024"/>
              <a:ext cx="64807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BeginTx</a:t>
              </a:r>
              <a:endParaRPr lang="en-US" sz="1000" dirty="0"/>
            </a:p>
          </p:txBody>
        </p:sp>
        <p:sp>
          <p:nvSpPr>
            <p:cNvPr id="98" name="TextBox 53"/>
            <p:cNvSpPr txBox="1"/>
            <p:nvPr/>
          </p:nvSpPr>
          <p:spPr>
            <a:xfrm>
              <a:off x="6660232" y="5877272"/>
              <a:ext cx="64807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End </a:t>
              </a:r>
              <a:r>
                <a:rPr lang="en-US" sz="1000" dirty="0" err="1" smtClean="0"/>
                <a:t>Tx</a:t>
              </a:r>
              <a:endParaRPr lang="en-US" sz="1000" dirty="0"/>
            </a:p>
          </p:txBody>
        </p:sp>
        <p:sp>
          <p:nvSpPr>
            <p:cNvPr id="100" name="99 Elipse"/>
            <p:cNvSpPr/>
            <p:nvPr/>
          </p:nvSpPr>
          <p:spPr>
            <a:xfrm>
              <a:off x="6876256" y="494116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53"/>
            <p:cNvSpPr txBox="1"/>
            <p:nvPr/>
          </p:nvSpPr>
          <p:spPr>
            <a:xfrm>
              <a:off x="7668344" y="4293096"/>
              <a:ext cx="68191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BeginTx</a:t>
              </a:r>
              <a:endParaRPr lang="en-US" sz="1000" dirty="0"/>
            </a:p>
          </p:txBody>
        </p:sp>
        <p:sp>
          <p:nvSpPr>
            <p:cNvPr id="6" name="5 Rayo"/>
            <p:cNvSpPr/>
            <p:nvPr/>
          </p:nvSpPr>
          <p:spPr>
            <a:xfrm>
              <a:off x="7596336" y="5157192"/>
              <a:ext cx="216024" cy="235924"/>
            </a:xfrm>
            <a:prstGeom prst="lightningBolt">
              <a:avLst/>
            </a:prstGeom>
            <a:solidFill>
              <a:srgbClr val="FFFF66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53"/>
            <p:cNvSpPr txBox="1"/>
            <p:nvPr/>
          </p:nvSpPr>
          <p:spPr>
            <a:xfrm>
              <a:off x="7668344" y="5877272"/>
              <a:ext cx="681916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BeginTx</a:t>
              </a:r>
              <a:endParaRPr lang="en-US" sz="1000" dirty="0"/>
            </a:p>
          </p:txBody>
        </p:sp>
        <p:sp>
          <p:nvSpPr>
            <p:cNvPr id="7" name="6 Multiplicar"/>
            <p:cNvSpPr/>
            <p:nvPr/>
          </p:nvSpPr>
          <p:spPr>
            <a:xfrm>
              <a:off x="7884368" y="5589240"/>
              <a:ext cx="216024" cy="216023"/>
            </a:xfrm>
            <a:prstGeom prst="mathMultiply">
              <a:avLst/>
            </a:prstGeom>
            <a:solidFill>
              <a:srgbClr val="FFFF66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6804248" y="6309320"/>
              <a:ext cx="360040" cy="144016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106 Elipse"/>
            <p:cNvSpPr/>
            <p:nvPr/>
          </p:nvSpPr>
          <p:spPr>
            <a:xfrm>
              <a:off x="6876256" y="5517232"/>
              <a:ext cx="216024" cy="21602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99 Elipse"/>
            <p:cNvSpPr/>
            <p:nvPr/>
          </p:nvSpPr>
          <p:spPr>
            <a:xfrm>
              <a:off x="7884368" y="5301208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78 Elipse"/>
            <p:cNvSpPr/>
            <p:nvPr/>
          </p:nvSpPr>
          <p:spPr>
            <a:xfrm>
              <a:off x="7884368" y="4797152"/>
              <a:ext cx="237827" cy="23693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78 Elipse"/>
            <p:cNvSpPr/>
            <p:nvPr/>
          </p:nvSpPr>
          <p:spPr>
            <a:xfrm>
              <a:off x="7884368" y="6237312"/>
              <a:ext cx="237827" cy="23693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637903232"/>
      </p:ext>
    </p:extLst>
  </p:cSld>
  <p:clrMapOvr>
    <a:masterClrMapping/>
  </p:clrMapOvr>
  <p:transition advTm="3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8" grpId="0" animBg="1"/>
      <p:bldP spid="59" grpId="0" animBg="1"/>
      <p:bldP spid="60" grpId="0" animBg="1"/>
      <p:bldP spid="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Fixed-Policy HTM Limitations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30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FUSETM</a:t>
              </a:r>
              <a:endParaRPr lang="en-US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  <p:graphicFrame>
        <p:nvGraphicFramePr>
          <p:cNvPr id="13" name="Chart 12"/>
          <p:cNvGraphicFramePr/>
          <p:nvPr>
            <p:extLst>
              <p:ext uri="{D42A27DB-BD31-4B8C-83A1-F6EECF244321}">
                <p14:modId xmlns="" xmlns:p14="http://schemas.microsoft.com/office/powerpoint/2010/main" val="1442190931"/>
              </p:ext>
            </p:extLst>
          </p:nvPr>
        </p:nvGraphicFramePr>
        <p:xfrm>
          <a:off x="1259632" y="2420888"/>
          <a:ext cx="6659640" cy="3743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11760" y="1641574"/>
            <a:ext cx="244827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bg2">
                    <a:lumMod val="10000"/>
                  </a:schemeClr>
                </a:solidFill>
              </a:rPr>
              <a:t>Eager HTM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324711"/>
                </a:solidFill>
              </a:rPr>
              <a:t>Large Transactions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324711"/>
                </a:solidFill>
              </a:rPr>
              <a:t>High-contention</a:t>
            </a:r>
            <a:endParaRPr lang="en-US" dirty="0">
              <a:solidFill>
                <a:srgbClr val="324711"/>
              </a:solidFill>
            </a:endParaRP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rot="16200000" flipH="1">
            <a:off x="4853645" y="1347155"/>
            <a:ext cx="1596950" cy="40324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2"/>
          </p:cNvCxnSpPr>
          <p:nvPr/>
        </p:nvCxnSpPr>
        <p:spPr>
          <a:xfrm rot="16200000" flipH="1">
            <a:off x="4313586" y="1887214"/>
            <a:ext cx="1740966" cy="30963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52120" y="1628800"/>
            <a:ext cx="2808312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bg2">
                    <a:lumMod val="10000"/>
                  </a:schemeClr>
                </a:solidFill>
              </a:rPr>
              <a:t>Lazy HTM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324711"/>
                </a:solidFill>
              </a:rPr>
              <a:t>Short Transactions with conflicts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 smtClean="0">
                <a:solidFill>
                  <a:srgbClr val="324711"/>
                </a:solidFill>
              </a:rPr>
              <a:t>Read-write conflicts</a:t>
            </a:r>
            <a:endParaRPr lang="en-US" dirty="0">
              <a:solidFill>
                <a:srgbClr val="324711"/>
              </a:solidFill>
            </a:endParaRPr>
          </a:p>
        </p:txBody>
      </p:sp>
      <p:cxnSp>
        <p:nvCxnSpPr>
          <p:cNvPr id="30" name="Straight Arrow Connector 29"/>
          <p:cNvCxnSpPr>
            <a:stCxn id="27" idx="2"/>
          </p:cNvCxnSpPr>
          <p:nvPr/>
        </p:nvCxnSpPr>
        <p:spPr>
          <a:xfrm rot="5400000">
            <a:off x="5298179" y="2895040"/>
            <a:ext cx="1824009" cy="16921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2"/>
          </p:cNvCxnSpPr>
          <p:nvPr/>
        </p:nvCxnSpPr>
        <p:spPr>
          <a:xfrm rot="5400000">
            <a:off x="5046151" y="2210962"/>
            <a:ext cx="1391959" cy="26282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596336" y="5805264"/>
            <a:ext cx="288032" cy="2880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6375" y="5805264"/>
            <a:ext cx="818103" cy="30777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TCC-IVM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96336" y="5445224"/>
            <a:ext cx="288032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6376" y="5445224"/>
            <a:ext cx="792088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FASTM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1340768"/>
            <a:ext cx="1872208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Modern HTMs  fix the CM and VM strategies at design time!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840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DYNTM System: Overview and Contributions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31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229600" cy="507342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A Dynamically Adaptable Hardware Transactional Memory System </a:t>
            </a:r>
          </a:p>
          <a:p>
            <a:r>
              <a:rPr lang="en-US" b="1" u="sng" dirty="0" smtClean="0">
                <a:solidFill>
                  <a:schemeClr val="bg2">
                    <a:lumMod val="10000"/>
                  </a:schemeClr>
                </a:solidFill>
              </a:rPr>
              <a:t>What</a:t>
            </a:r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2000" b="1" u="sng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Truly flexible HTM system that adopts the best conflict and version management strategy according to transaction properties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Performance is not bounded by the characteristics of the program</a:t>
            </a: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DYNTM can adapt its execution on phase-changing applications</a:t>
            </a:r>
          </a:p>
          <a:p>
            <a:pPr lvl="2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Select best-behaving strategy whenever required</a:t>
            </a: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0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u="sng" dirty="0">
                <a:solidFill>
                  <a:schemeClr val="bg2">
                    <a:lumMod val="10000"/>
                  </a:schemeClr>
                </a:solidFill>
              </a:rPr>
              <a:t>How?</a:t>
            </a:r>
            <a:endParaRPr lang="en-US" sz="2000" b="1" u="sng" dirty="0">
              <a:solidFill>
                <a:schemeClr val="bg2">
                  <a:lumMod val="10000"/>
                </a:schemeClr>
              </a:solidFill>
            </a:endParaRPr>
          </a:p>
          <a:p>
            <a:pPr lvl="1">
              <a:lnSpc>
                <a:spcPct val="120000"/>
              </a:lnSpc>
              <a:buFont typeface="Arial" pitchFamily="34" charset="0"/>
              <a:buChar char="•"/>
            </a:pPr>
            <a:r>
              <a:rPr lang="en-US" sz="2300" dirty="0">
                <a:solidFill>
                  <a:schemeClr val="bg2">
                    <a:lumMod val="10000"/>
                  </a:schemeClr>
                </a:solidFill>
              </a:rPr>
              <a:t>Use </a:t>
            </a: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a history-based predictor to determine in advance which is the most profitable mode of execution for each transactional instance</a:t>
            </a:r>
          </a:p>
          <a:p>
            <a:pPr lvl="1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bg2">
                    <a:lumMod val="10000"/>
                  </a:schemeClr>
                </a:solidFill>
              </a:rPr>
              <a:t>Implement a highly-efficient conflict management policy between eager and lazy transactions</a:t>
            </a:r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FUSETM</a:t>
              </a:r>
              <a:endParaRPr lang="en-US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0008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The DYNTM Implementation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32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FUSETM</a:t>
              </a:r>
              <a:endParaRPr lang="en-US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  <p:sp>
        <p:nvSpPr>
          <p:cNvPr id="14" name="2 Marcador de contenido"/>
          <p:cNvSpPr txBox="1">
            <a:spLocks/>
          </p:cNvSpPr>
          <p:nvPr/>
        </p:nvSpPr>
        <p:spPr>
          <a:xfrm>
            <a:off x="428596" y="1628800"/>
            <a:ext cx="5655572" cy="4406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Extend FUSETM system to be able to profile the necessities of the application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Select the best-suited mode of execution when the transaction starts by consulting a history-based predictor called Transactional Mode Selector (TMS)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TMS is updated at commit, abort or overflow time</a:t>
            </a:r>
          </a:p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Eager transactions are able to speculate with read-write conflicts when they clash against lazy transactions </a:t>
            </a:r>
          </a:p>
          <a:p>
            <a:pPr marL="285750" indent="-285750">
              <a:spcBef>
                <a:spcPct val="20000"/>
              </a:spcBef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kumimoji="0" lang="en-US" sz="2000" b="0" i="1" u="none" strike="noStrike" kern="1200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83568" y="4509120"/>
          <a:ext cx="5544616" cy="1656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0308"/>
                <a:gridCol w="1874956"/>
                <a:gridCol w="2699352"/>
              </a:tblGrid>
              <a:tr h="414046">
                <a:tc>
                  <a:txBody>
                    <a:bodyPr/>
                    <a:lstStyle/>
                    <a:p>
                      <a:endParaRPr lang="en-US" sz="1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Lazy Reader</a:t>
                      </a:r>
                      <a:endParaRPr lang="en-US" sz="1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Lazy</a:t>
                      </a:r>
                      <a:r>
                        <a:rPr lang="en-US" sz="1600" b="1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Writer</a:t>
                      </a:r>
                      <a:endParaRPr lang="en-US" sz="1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01352">
                <a:tc>
                  <a:txBody>
                    <a:bodyPr/>
                    <a:lstStyle/>
                    <a:p>
                      <a:r>
                        <a:rPr lang="en-US" sz="16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Eager</a:t>
                      </a:r>
                    </a:p>
                    <a:p>
                      <a:r>
                        <a:rPr lang="en-US" sz="16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Reader</a:t>
                      </a:r>
                      <a:endParaRPr lang="en-US" sz="16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 conflict</a:t>
                      </a:r>
                      <a:endParaRPr lang="en-US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Speculate with eager reader</a:t>
                      </a:r>
                    </a:p>
                    <a:p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Abort eager </a:t>
                      </a:r>
                      <a:r>
                        <a:rPr lang="en-US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if lazy commits first</a:t>
                      </a:r>
                      <a:endParaRPr lang="en-US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0786">
                <a:tc>
                  <a:txBody>
                    <a:bodyPr/>
                    <a:lstStyle/>
                    <a:p>
                      <a:r>
                        <a:rPr lang="en-US" sz="16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Eager </a:t>
                      </a:r>
                    </a:p>
                    <a:p>
                      <a:r>
                        <a:rPr lang="en-US" sz="1600" b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Writer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Abort lazy transaction</a:t>
                      </a:r>
                      <a:r>
                        <a:rPr lang="en-US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(immediately)</a:t>
                      </a:r>
                      <a:endParaRPr lang="en-US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Abort lazy transaction</a:t>
                      </a:r>
                    </a:p>
                    <a:p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(immediately)</a:t>
                      </a:r>
                      <a:endParaRPr lang="en-US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5733186" y="1556792"/>
            <a:ext cx="3279314" cy="4453463"/>
            <a:chOff x="5733186" y="1556792"/>
            <a:chExt cx="3279314" cy="4453463"/>
          </a:xfrm>
        </p:grpSpPr>
        <p:sp>
          <p:nvSpPr>
            <p:cNvPr id="18" name="Rectangle 17"/>
            <p:cNvSpPr/>
            <p:nvPr/>
          </p:nvSpPr>
          <p:spPr>
            <a:xfrm>
              <a:off x="6156176" y="2636912"/>
              <a:ext cx="1512168" cy="1512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Transaction History Table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40352" y="2636912"/>
              <a:ext cx="1224136" cy="1512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Transaction State Register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20272" y="4725144"/>
              <a:ext cx="1368152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Transactional</a:t>
              </a: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Mode</a:t>
              </a: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Selector</a:t>
              </a:r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" name="251 Rectángulo"/>
            <p:cNvSpPr/>
            <p:nvPr/>
          </p:nvSpPr>
          <p:spPr>
            <a:xfrm>
              <a:off x="6156176" y="3140968"/>
              <a:ext cx="504056" cy="2160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LEM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4" name="251 Rectángulo"/>
            <p:cNvSpPr/>
            <p:nvPr/>
          </p:nvSpPr>
          <p:spPr>
            <a:xfrm>
              <a:off x="7164288" y="3140968"/>
              <a:ext cx="504056" cy="2160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RetC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5" name="251 Rectángulo"/>
            <p:cNvSpPr/>
            <p:nvPr/>
          </p:nvSpPr>
          <p:spPr>
            <a:xfrm>
              <a:off x="6660232" y="3140968"/>
              <a:ext cx="504056" cy="2160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LOC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7" name="251 Rectángulo"/>
            <p:cNvSpPr/>
            <p:nvPr/>
          </p:nvSpPr>
          <p:spPr>
            <a:xfrm>
              <a:off x="7811852" y="2852936"/>
              <a:ext cx="504056" cy="2160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Ret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8" name="251 Rectángulo"/>
            <p:cNvSpPr/>
            <p:nvPr/>
          </p:nvSpPr>
          <p:spPr>
            <a:xfrm>
              <a:off x="8028384" y="3140968"/>
              <a:ext cx="648072" cy="2160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Mode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" name="251 Rectángulo"/>
            <p:cNvSpPr/>
            <p:nvPr/>
          </p:nvSpPr>
          <p:spPr>
            <a:xfrm>
              <a:off x="8388424" y="2852936"/>
              <a:ext cx="504056" cy="2160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OV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5976156" y="2744130"/>
              <a:ext cx="792088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6300192" y="2492102"/>
              <a:ext cx="1296144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QuadreDeText 68"/>
            <p:cNvSpPr txBox="1"/>
            <p:nvPr/>
          </p:nvSpPr>
          <p:spPr>
            <a:xfrm>
              <a:off x="5733186" y="2060848"/>
              <a:ext cx="11430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Last Execution</a:t>
              </a:r>
            </a:p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Mode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7" name="QuadreDeText 68"/>
            <p:cNvSpPr txBox="1"/>
            <p:nvPr/>
          </p:nvSpPr>
          <p:spPr>
            <a:xfrm>
              <a:off x="6228184" y="1556792"/>
              <a:ext cx="1379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Prone to Overflow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7020272" y="2780928"/>
              <a:ext cx="720080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QuadreDeText 68"/>
            <p:cNvSpPr txBox="1"/>
            <p:nvPr/>
          </p:nvSpPr>
          <p:spPr>
            <a:xfrm>
              <a:off x="6948264" y="2132856"/>
              <a:ext cx="1154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Prone to Abort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rot="5400000">
              <a:off x="7093074" y="4437112"/>
              <a:ext cx="576064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7741146" y="4436318"/>
              <a:ext cx="576064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QuadreDeText 68"/>
            <p:cNvSpPr txBox="1"/>
            <p:nvPr/>
          </p:nvSpPr>
          <p:spPr>
            <a:xfrm>
              <a:off x="6660232" y="4232121"/>
              <a:ext cx="752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Past info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6" name="QuadreDeText 68"/>
            <p:cNvSpPr txBox="1"/>
            <p:nvPr/>
          </p:nvSpPr>
          <p:spPr>
            <a:xfrm>
              <a:off x="8028384" y="4232121"/>
              <a:ext cx="984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Current info</a:t>
              </a:r>
              <a:endParaRPr lang="en-US" sz="12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rot="5400000">
              <a:off x="7453114" y="5721429"/>
              <a:ext cx="576064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QuadreDeText 68"/>
            <p:cNvSpPr txBox="1"/>
            <p:nvPr/>
          </p:nvSpPr>
          <p:spPr>
            <a:xfrm>
              <a:off x="7740352" y="5517232"/>
              <a:ext cx="5517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2">
                      <a:lumMod val="10000"/>
                    </a:schemeClr>
                  </a:solidFill>
                </a:rPr>
                <a:t>Mode</a:t>
              </a:r>
              <a:endParaRPr 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0840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Accessing the Transactional Mode Selector 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33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FUSETM</a:t>
              </a:r>
              <a:endParaRPr lang="en-US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11560" y="1484784"/>
            <a:ext cx="3960440" cy="2376264"/>
            <a:chOff x="611560" y="1484784"/>
            <a:chExt cx="3960440" cy="2376264"/>
          </a:xfrm>
        </p:grpSpPr>
        <p:sp>
          <p:nvSpPr>
            <p:cNvPr id="32" name="3 Rectángulo"/>
            <p:cNvSpPr/>
            <p:nvPr/>
          </p:nvSpPr>
          <p:spPr>
            <a:xfrm>
              <a:off x="611560" y="1484784"/>
              <a:ext cx="3960440" cy="23762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Begin TX TID 1</a:t>
              </a: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35696" y="2060848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THT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35696" y="2852936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TSR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6" name="251 Rectángulo"/>
            <p:cNvSpPr/>
            <p:nvPr/>
          </p:nvSpPr>
          <p:spPr>
            <a:xfrm>
              <a:off x="1835696" y="2348880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LEM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251 Rectángulo"/>
            <p:cNvSpPr/>
            <p:nvPr/>
          </p:nvSpPr>
          <p:spPr>
            <a:xfrm>
              <a:off x="2843808" y="2348880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251 Rectángulo"/>
            <p:cNvSpPr/>
            <p:nvPr/>
          </p:nvSpPr>
          <p:spPr>
            <a:xfrm>
              <a:off x="2339752" y="2348880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LOC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0" name="251 Rectángulo"/>
            <p:cNvSpPr/>
            <p:nvPr/>
          </p:nvSpPr>
          <p:spPr>
            <a:xfrm>
              <a:off x="2051212" y="3124966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251 Rectángulo"/>
            <p:cNvSpPr/>
            <p:nvPr/>
          </p:nvSpPr>
          <p:spPr>
            <a:xfrm>
              <a:off x="2051720" y="3340990"/>
              <a:ext cx="1080120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Mode: 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Lazy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2" name="251 Rectángulo"/>
            <p:cNvSpPr/>
            <p:nvPr/>
          </p:nvSpPr>
          <p:spPr>
            <a:xfrm>
              <a:off x="2627784" y="3124966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OV: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9" name="251 Rectángulo"/>
            <p:cNvSpPr/>
            <p:nvPr/>
          </p:nvSpPr>
          <p:spPr>
            <a:xfrm>
              <a:off x="1835696" y="2492896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Lazy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" name="251 Rectángulo"/>
            <p:cNvSpPr/>
            <p:nvPr/>
          </p:nvSpPr>
          <p:spPr>
            <a:xfrm>
              <a:off x="2843808" y="2492896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" name="251 Rectángulo"/>
            <p:cNvSpPr/>
            <p:nvPr/>
          </p:nvSpPr>
          <p:spPr>
            <a:xfrm>
              <a:off x="2339752" y="2492896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34" name="Straight Arrow Connector 33"/>
            <p:cNvCxnSpPr>
              <a:endCxn id="29" idx="1"/>
            </p:cNvCxnSpPr>
            <p:nvPr/>
          </p:nvCxnSpPr>
          <p:spPr>
            <a:xfrm>
              <a:off x="1547664" y="2564904"/>
              <a:ext cx="288032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QuadreDeText 68"/>
            <p:cNvSpPr txBox="1"/>
            <p:nvPr/>
          </p:nvSpPr>
          <p:spPr>
            <a:xfrm>
              <a:off x="720067" y="2391271"/>
              <a:ext cx="899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Start  TID1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3419872" y="2852936"/>
              <a:ext cx="288032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QuadreDeText 68"/>
            <p:cNvSpPr txBox="1"/>
            <p:nvPr/>
          </p:nvSpPr>
          <p:spPr>
            <a:xfrm>
              <a:off x="3698232" y="2636912"/>
              <a:ext cx="729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Execute </a:t>
              </a:r>
            </a:p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Lazy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644008" y="1484784"/>
            <a:ext cx="3960440" cy="2376264"/>
            <a:chOff x="4644008" y="1484784"/>
            <a:chExt cx="3960440" cy="2376264"/>
          </a:xfrm>
        </p:grpSpPr>
        <p:sp>
          <p:nvSpPr>
            <p:cNvPr id="47" name="3 Rectángulo"/>
            <p:cNvSpPr/>
            <p:nvPr/>
          </p:nvSpPr>
          <p:spPr>
            <a:xfrm>
              <a:off x="4644008" y="1484784"/>
              <a:ext cx="3960440" cy="23762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Overflow TX TID1</a:t>
              </a: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905667" y="2060848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THT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05667" y="2852936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TSR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0" name="251 Rectángulo"/>
            <p:cNvSpPr/>
            <p:nvPr/>
          </p:nvSpPr>
          <p:spPr>
            <a:xfrm>
              <a:off x="5905667" y="2348880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LEM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1" name="251 Rectángulo"/>
            <p:cNvSpPr/>
            <p:nvPr/>
          </p:nvSpPr>
          <p:spPr>
            <a:xfrm>
              <a:off x="6913779" y="2348880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2" name="251 Rectángulo"/>
            <p:cNvSpPr/>
            <p:nvPr/>
          </p:nvSpPr>
          <p:spPr>
            <a:xfrm>
              <a:off x="6409723" y="2348880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LOC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3" name="251 Rectángulo"/>
            <p:cNvSpPr/>
            <p:nvPr/>
          </p:nvSpPr>
          <p:spPr>
            <a:xfrm>
              <a:off x="6121183" y="3124966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4" name="251 Rectángulo"/>
            <p:cNvSpPr/>
            <p:nvPr/>
          </p:nvSpPr>
          <p:spPr>
            <a:xfrm>
              <a:off x="6121691" y="3340990"/>
              <a:ext cx="1080120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Mode: 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Lazy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5" name="251 Rectángulo"/>
            <p:cNvSpPr/>
            <p:nvPr/>
          </p:nvSpPr>
          <p:spPr>
            <a:xfrm>
              <a:off x="6697755" y="3124966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OV: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6" name="251 Rectángulo"/>
            <p:cNvSpPr/>
            <p:nvPr/>
          </p:nvSpPr>
          <p:spPr>
            <a:xfrm>
              <a:off x="5905667" y="2492896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Lazy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7" name="251 Rectángulo"/>
            <p:cNvSpPr/>
            <p:nvPr/>
          </p:nvSpPr>
          <p:spPr>
            <a:xfrm>
              <a:off x="6913779" y="2492896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8" name="251 Rectángulo"/>
            <p:cNvSpPr/>
            <p:nvPr/>
          </p:nvSpPr>
          <p:spPr>
            <a:xfrm>
              <a:off x="6409723" y="2492896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rot="10800000">
              <a:off x="7273819" y="3212976"/>
              <a:ext cx="288032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QuadreDeText 68"/>
            <p:cNvSpPr txBox="1"/>
            <p:nvPr/>
          </p:nvSpPr>
          <p:spPr>
            <a:xfrm>
              <a:off x="7561851" y="3079993"/>
              <a:ext cx="826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Set OV bit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275856" y="3933056"/>
            <a:ext cx="2664296" cy="2448272"/>
            <a:chOff x="3275856" y="3933056"/>
            <a:chExt cx="2664296" cy="2448272"/>
          </a:xfrm>
        </p:grpSpPr>
        <p:sp>
          <p:nvSpPr>
            <p:cNvPr id="95" name="3 Rectángulo"/>
            <p:cNvSpPr/>
            <p:nvPr/>
          </p:nvSpPr>
          <p:spPr>
            <a:xfrm>
              <a:off x="3275856" y="3933056"/>
              <a:ext cx="2664296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Commit TX TID 1</a:t>
              </a: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419872" y="4509120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THT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419872" y="5301208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TSR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1" name="251 Rectángulo"/>
            <p:cNvSpPr/>
            <p:nvPr/>
          </p:nvSpPr>
          <p:spPr>
            <a:xfrm>
              <a:off x="3419872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LEM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2" name="251 Rectángulo"/>
            <p:cNvSpPr/>
            <p:nvPr/>
          </p:nvSpPr>
          <p:spPr>
            <a:xfrm>
              <a:off x="4427984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3" name="251 Rectángulo"/>
            <p:cNvSpPr/>
            <p:nvPr/>
          </p:nvSpPr>
          <p:spPr>
            <a:xfrm>
              <a:off x="3923928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LOC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4" name="251 Rectángulo"/>
            <p:cNvSpPr/>
            <p:nvPr/>
          </p:nvSpPr>
          <p:spPr>
            <a:xfrm>
              <a:off x="3635388" y="5573238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5" name="251 Rectángulo"/>
            <p:cNvSpPr/>
            <p:nvPr/>
          </p:nvSpPr>
          <p:spPr>
            <a:xfrm>
              <a:off x="3635896" y="5789262"/>
              <a:ext cx="1080120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chemeClr val="bg2">
                      <a:lumMod val="10000"/>
                    </a:schemeClr>
                  </a:solidFill>
                </a:rPr>
                <a:t>Mode: </a:t>
              </a:r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Eager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6" name="251 Rectángulo"/>
            <p:cNvSpPr/>
            <p:nvPr/>
          </p:nvSpPr>
          <p:spPr>
            <a:xfrm>
              <a:off x="4211960" y="5573238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OV: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7" name="251 Rectángulo"/>
            <p:cNvSpPr/>
            <p:nvPr/>
          </p:nvSpPr>
          <p:spPr>
            <a:xfrm>
              <a:off x="3419872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Eager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8" name="251 Rectángulo"/>
            <p:cNvSpPr/>
            <p:nvPr/>
          </p:nvSpPr>
          <p:spPr>
            <a:xfrm>
              <a:off x="4427984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39" name="251 Rectángulo"/>
            <p:cNvSpPr/>
            <p:nvPr/>
          </p:nvSpPr>
          <p:spPr>
            <a:xfrm>
              <a:off x="3923928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rot="16200000" flipV="1">
              <a:off x="4103950" y="5337211"/>
              <a:ext cx="504055" cy="3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QuadreDeText 68"/>
            <p:cNvSpPr txBox="1"/>
            <p:nvPr/>
          </p:nvSpPr>
          <p:spPr>
            <a:xfrm>
              <a:off x="4334061" y="5312241"/>
              <a:ext cx="16024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Update  LOC and LEM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11560" y="3933056"/>
            <a:ext cx="2592288" cy="2448272"/>
            <a:chOff x="611560" y="3933056"/>
            <a:chExt cx="2592288" cy="2448272"/>
          </a:xfrm>
        </p:grpSpPr>
        <p:sp>
          <p:nvSpPr>
            <p:cNvPr id="65" name="3 Rectángulo"/>
            <p:cNvSpPr/>
            <p:nvPr/>
          </p:nvSpPr>
          <p:spPr>
            <a:xfrm>
              <a:off x="611560" y="3933056"/>
              <a:ext cx="2592288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Re-execute TX TID 1</a:t>
              </a: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583173" y="4509120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THT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583173" y="5301208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TSR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8" name="251 Rectángulo"/>
            <p:cNvSpPr/>
            <p:nvPr/>
          </p:nvSpPr>
          <p:spPr>
            <a:xfrm>
              <a:off x="1583173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LEM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69" name="251 Rectángulo"/>
            <p:cNvSpPr/>
            <p:nvPr/>
          </p:nvSpPr>
          <p:spPr>
            <a:xfrm>
              <a:off x="2591285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0" name="251 Rectángulo"/>
            <p:cNvSpPr/>
            <p:nvPr/>
          </p:nvSpPr>
          <p:spPr>
            <a:xfrm>
              <a:off x="2087229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LOC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1" name="251 Rectángulo"/>
            <p:cNvSpPr/>
            <p:nvPr/>
          </p:nvSpPr>
          <p:spPr>
            <a:xfrm>
              <a:off x="1798689" y="5573238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2" name="251 Rectángulo"/>
            <p:cNvSpPr/>
            <p:nvPr/>
          </p:nvSpPr>
          <p:spPr>
            <a:xfrm>
              <a:off x="1799197" y="5789262"/>
              <a:ext cx="1080120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Mode: 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Eager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3" name="251 Rectángulo"/>
            <p:cNvSpPr/>
            <p:nvPr/>
          </p:nvSpPr>
          <p:spPr>
            <a:xfrm>
              <a:off x="2375261" y="5573238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OV: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4" name="251 Rectángulo"/>
            <p:cNvSpPr/>
            <p:nvPr/>
          </p:nvSpPr>
          <p:spPr>
            <a:xfrm>
              <a:off x="1583173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Lazy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5" name="251 Rectángulo"/>
            <p:cNvSpPr/>
            <p:nvPr/>
          </p:nvSpPr>
          <p:spPr>
            <a:xfrm>
              <a:off x="2591285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6" name="251 Rectángulo"/>
            <p:cNvSpPr/>
            <p:nvPr/>
          </p:nvSpPr>
          <p:spPr>
            <a:xfrm>
              <a:off x="2087229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1259632" y="5661248"/>
              <a:ext cx="288032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QuadreDeText 68"/>
            <p:cNvSpPr txBox="1"/>
            <p:nvPr/>
          </p:nvSpPr>
          <p:spPr>
            <a:xfrm>
              <a:off x="755576" y="5373216"/>
              <a:ext cx="570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Start  </a:t>
              </a:r>
            </a:p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TID1</a:t>
              </a:r>
            </a:p>
          </p:txBody>
        </p:sp>
        <p:sp>
          <p:nvSpPr>
            <p:cNvPr id="123" name="QuadreDeText 68"/>
            <p:cNvSpPr txBox="1"/>
            <p:nvPr/>
          </p:nvSpPr>
          <p:spPr>
            <a:xfrm>
              <a:off x="1231692" y="6032321"/>
              <a:ext cx="1108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Execute Eager</a:t>
              </a:r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 rot="16200000" flipH="1">
              <a:off x="2231740" y="6129301"/>
              <a:ext cx="360042" cy="1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6012160" y="3933056"/>
            <a:ext cx="2592288" cy="2448272"/>
            <a:chOff x="6012160" y="3933056"/>
            <a:chExt cx="2592288" cy="2448272"/>
          </a:xfrm>
        </p:grpSpPr>
        <p:sp>
          <p:nvSpPr>
            <p:cNvPr id="109" name="3 Rectángulo"/>
            <p:cNvSpPr/>
            <p:nvPr/>
          </p:nvSpPr>
          <p:spPr>
            <a:xfrm>
              <a:off x="6012160" y="3933056"/>
              <a:ext cx="2592288" cy="24482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 dirty="0" smtClean="0">
                  <a:solidFill>
                    <a:srgbClr val="141C06"/>
                  </a:solidFill>
                </a:rPr>
                <a:t>Begin TX TID 1</a:t>
              </a: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endParaRPr lang="en-US" b="1" u="sng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983773" y="4509120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THT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983773" y="5301208"/>
              <a:ext cx="1512168" cy="7200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400" smtClean="0">
                  <a:solidFill>
                    <a:schemeClr val="bg2">
                      <a:lumMod val="10000"/>
                    </a:schemeClr>
                  </a:solidFill>
                </a:rPr>
                <a:t>TSR</a:t>
              </a: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endParaRPr lang="en-US" sz="1400" smtClean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2" name="251 Rectángulo"/>
            <p:cNvSpPr/>
            <p:nvPr/>
          </p:nvSpPr>
          <p:spPr>
            <a:xfrm>
              <a:off x="6983773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LEM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3" name="251 Rectángulo"/>
            <p:cNvSpPr/>
            <p:nvPr/>
          </p:nvSpPr>
          <p:spPr>
            <a:xfrm>
              <a:off x="7991885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4" name="251 Rectángulo"/>
            <p:cNvSpPr/>
            <p:nvPr/>
          </p:nvSpPr>
          <p:spPr>
            <a:xfrm>
              <a:off x="7487829" y="4797152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LOC</a:t>
              </a:r>
              <a:endParaRPr lang="en-US" sz="1000" b="1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5" name="251 Rectángulo"/>
            <p:cNvSpPr/>
            <p:nvPr/>
          </p:nvSpPr>
          <p:spPr>
            <a:xfrm>
              <a:off x="7199289" y="5573238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Ret: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6" name="251 Rectángulo"/>
            <p:cNvSpPr/>
            <p:nvPr/>
          </p:nvSpPr>
          <p:spPr>
            <a:xfrm>
              <a:off x="7199797" y="5789262"/>
              <a:ext cx="1080120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Mode: 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Eager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7" name="251 Rectángulo"/>
            <p:cNvSpPr/>
            <p:nvPr/>
          </p:nvSpPr>
          <p:spPr>
            <a:xfrm>
              <a:off x="7775861" y="5573238"/>
              <a:ext cx="504056" cy="16001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smtClean="0">
                  <a:solidFill>
                    <a:schemeClr val="bg2">
                      <a:lumMod val="10000"/>
                    </a:schemeClr>
                  </a:solidFill>
                </a:rPr>
                <a:t>OV:</a:t>
              </a:r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-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8" name="251 Rectángulo"/>
            <p:cNvSpPr/>
            <p:nvPr/>
          </p:nvSpPr>
          <p:spPr>
            <a:xfrm>
              <a:off x="6983773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Eager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19" name="251 Rectángulo"/>
            <p:cNvSpPr/>
            <p:nvPr/>
          </p:nvSpPr>
          <p:spPr>
            <a:xfrm>
              <a:off x="7991885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en-US" sz="1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0" name="251 Rectángulo"/>
            <p:cNvSpPr/>
            <p:nvPr/>
          </p:nvSpPr>
          <p:spPr>
            <a:xfrm>
              <a:off x="7487829" y="4941168"/>
              <a:ext cx="504056" cy="14401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en-US" sz="100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121" name="Straight Arrow Connector 120"/>
            <p:cNvCxnSpPr>
              <a:endCxn id="118" idx="1"/>
            </p:cNvCxnSpPr>
            <p:nvPr/>
          </p:nvCxnSpPr>
          <p:spPr>
            <a:xfrm>
              <a:off x="6695741" y="5013176"/>
              <a:ext cx="288032" cy="1588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QuadreDeText 68"/>
            <p:cNvSpPr txBox="1"/>
            <p:nvPr/>
          </p:nvSpPr>
          <p:spPr>
            <a:xfrm>
              <a:off x="6233258" y="4839543"/>
              <a:ext cx="570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Start  </a:t>
              </a:r>
            </a:p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TID1</a:t>
              </a:r>
            </a:p>
          </p:txBody>
        </p:sp>
        <p:sp>
          <p:nvSpPr>
            <p:cNvPr id="127" name="QuadreDeText 68"/>
            <p:cNvSpPr txBox="1"/>
            <p:nvPr/>
          </p:nvSpPr>
          <p:spPr>
            <a:xfrm>
              <a:off x="6660232" y="6021288"/>
              <a:ext cx="1108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bg2">
                      <a:lumMod val="10000"/>
                    </a:schemeClr>
                  </a:solidFill>
                </a:rPr>
                <a:t>Execute Eager</a:t>
              </a:r>
            </a:p>
          </p:txBody>
        </p:sp>
        <p:cxnSp>
          <p:nvCxnSpPr>
            <p:cNvPr id="151" name="Straight Arrow Connector 150"/>
            <p:cNvCxnSpPr/>
            <p:nvPr/>
          </p:nvCxnSpPr>
          <p:spPr>
            <a:xfrm rot="16200000" flipH="1">
              <a:off x="7632340" y="6129301"/>
              <a:ext cx="360042" cy="1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92796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16748360"/>
              </p:ext>
            </p:extLst>
          </p:nvPr>
        </p:nvGraphicFramePr>
        <p:xfrm>
          <a:off x="179512" y="1957229"/>
          <a:ext cx="4248472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4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47496904"/>
              </p:ext>
            </p:extLst>
          </p:nvPr>
        </p:nvGraphicFramePr>
        <p:xfrm>
          <a:off x="4307898" y="2005016"/>
          <a:ext cx="4836102" cy="3224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DYNTM Performance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34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  <p:sp>
        <p:nvSpPr>
          <p:cNvPr id="15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31 Marcador de número de diapositiva"/>
          <p:cNvSpPr txBox="1">
            <a:spLocks/>
          </p:cNvSpPr>
          <p:nvPr/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dirty="0"/>
          </a:p>
        </p:txBody>
      </p:sp>
      <p:sp>
        <p:nvSpPr>
          <p:cNvPr id="22" name="2 Marcador de contenido"/>
          <p:cNvSpPr txBox="1">
            <a:spLocks/>
          </p:cNvSpPr>
          <p:nvPr/>
        </p:nvSpPr>
        <p:spPr>
          <a:xfrm>
            <a:off x="3643306" y="1785926"/>
            <a:ext cx="3786214" cy="2263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3528" y="1484784"/>
            <a:ext cx="436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 and medium-contention (32 threads)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292080" y="1484784"/>
            <a:ext cx="306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High-contention (16 threads)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2550491">
            <a:off x="2555483" y="5111542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Barnes</a:t>
            </a:r>
            <a:endParaRPr lang="en-US" sz="1000" dirty="0"/>
          </a:p>
        </p:txBody>
      </p:sp>
      <p:sp>
        <p:nvSpPr>
          <p:cNvPr id="27" name="TextBox 26"/>
          <p:cNvSpPr txBox="1"/>
          <p:nvPr/>
        </p:nvSpPr>
        <p:spPr>
          <a:xfrm rot="2550491">
            <a:off x="2839742" y="5133131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Btree</a:t>
            </a:r>
            <a:r>
              <a:rPr lang="en-US" sz="1000" dirty="0" smtClean="0"/>
              <a:t>-fix</a:t>
            </a:r>
            <a:endParaRPr lang="en-US" sz="1000" dirty="0"/>
          </a:p>
        </p:txBody>
      </p:sp>
      <p:sp>
        <p:nvSpPr>
          <p:cNvPr id="28" name="TextBox 27"/>
          <p:cNvSpPr txBox="1"/>
          <p:nvPr/>
        </p:nvSpPr>
        <p:spPr>
          <a:xfrm rot="2550491">
            <a:off x="3131565" y="5123382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Genome</a:t>
            </a:r>
            <a:endParaRPr lang="en-US" sz="1000" dirty="0"/>
          </a:p>
        </p:txBody>
      </p:sp>
      <p:sp>
        <p:nvSpPr>
          <p:cNvPr id="29" name="TextBox 28"/>
          <p:cNvSpPr txBox="1"/>
          <p:nvPr/>
        </p:nvSpPr>
        <p:spPr>
          <a:xfrm rot="2550491">
            <a:off x="3438135" y="5075724"/>
            <a:ext cx="494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List-S</a:t>
            </a:r>
            <a:endParaRPr lang="en-US" sz="1000" dirty="0"/>
          </a:p>
        </p:txBody>
      </p:sp>
      <p:sp>
        <p:nvSpPr>
          <p:cNvPr id="30" name="TextBox 29"/>
          <p:cNvSpPr txBox="1"/>
          <p:nvPr/>
        </p:nvSpPr>
        <p:spPr>
          <a:xfrm rot="2550491">
            <a:off x="3656697" y="5176457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Vacation-H</a:t>
            </a:r>
            <a:endParaRPr lang="en-US" sz="1000" dirty="0"/>
          </a:p>
        </p:txBody>
      </p:sp>
      <p:sp>
        <p:nvSpPr>
          <p:cNvPr id="31" name="TextBox 30"/>
          <p:cNvSpPr txBox="1"/>
          <p:nvPr/>
        </p:nvSpPr>
        <p:spPr>
          <a:xfrm rot="2550491">
            <a:off x="5020626" y="5152066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Bayes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 rot="2550491">
            <a:off x="5367817" y="5185100"/>
            <a:ext cx="6046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Btree</a:t>
            </a:r>
            <a:r>
              <a:rPr lang="en-US" sz="1000" dirty="0" smtClean="0"/>
              <a:t>-V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 rot="2550491">
            <a:off x="5797547" y="5191058"/>
            <a:ext cx="622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Hash-W</a:t>
            </a: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 rot="2550491">
            <a:off x="6225803" y="5200806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Intruder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 rot="2550491">
            <a:off x="6576154" y="5225719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Labyrinth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 rot="2550491">
            <a:off x="7037902" y="5149357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List-L</a:t>
            </a:r>
            <a:endParaRPr lang="en-US" sz="1000" dirty="0"/>
          </a:p>
        </p:txBody>
      </p:sp>
      <p:sp>
        <p:nvSpPr>
          <p:cNvPr id="44" name="TextBox 43"/>
          <p:cNvSpPr txBox="1"/>
          <p:nvPr/>
        </p:nvSpPr>
        <p:spPr>
          <a:xfrm rot="2550491">
            <a:off x="7403842" y="5134193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Yada</a:t>
            </a:r>
            <a:endParaRPr lang="en-US" sz="1000" dirty="0"/>
          </a:p>
        </p:txBody>
      </p:sp>
      <p:sp>
        <p:nvSpPr>
          <p:cNvPr id="46" name="TextBox 45"/>
          <p:cNvSpPr txBox="1"/>
          <p:nvPr/>
        </p:nvSpPr>
        <p:spPr>
          <a:xfrm rot="2550491">
            <a:off x="7741974" y="5190517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Mean</a:t>
            </a:r>
            <a:endParaRPr lang="en-US" sz="1000" dirty="0"/>
          </a:p>
        </p:txBody>
      </p:sp>
      <p:sp>
        <p:nvSpPr>
          <p:cNvPr id="47" name="TextBox 46"/>
          <p:cNvSpPr txBox="1"/>
          <p:nvPr/>
        </p:nvSpPr>
        <p:spPr>
          <a:xfrm rot="2550491">
            <a:off x="690035" y="5122330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Hash-R</a:t>
            </a:r>
            <a:endParaRPr lang="en-US" sz="1000" dirty="0"/>
          </a:p>
        </p:txBody>
      </p:sp>
      <p:sp>
        <p:nvSpPr>
          <p:cNvPr id="48" name="TextBox 47"/>
          <p:cNvSpPr txBox="1"/>
          <p:nvPr/>
        </p:nvSpPr>
        <p:spPr>
          <a:xfrm rot="2550491">
            <a:off x="958055" y="5173777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Kmeans</a:t>
            </a:r>
            <a:r>
              <a:rPr lang="en-US" sz="1000" dirty="0" smtClean="0"/>
              <a:t>-L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 rot="2550491">
            <a:off x="1243559" y="5180277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Kmeans</a:t>
            </a:r>
            <a:r>
              <a:rPr lang="en-US" sz="1000" dirty="0" smtClean="0"/>
              <a:t>-H</a:t>
            </a:r>
            <a:endParaRPr lang="en-US" sz="1000" dirty="0"/>
          </a:p>
        </p:txBody>
      </p:sp>
      <p:sp>
        <p:nvSpPr>
          <p:cNvPr id="50" name="TextBox 49"/>
          <p:cNvSpPr txBox="1"/>
          <p:nvPr/>
        </p:nvSpPr>
        <p:spPr>
          <a:xfrm rot="2550491">
            <a:off x="1614975" y="5151032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Raytrace</a:t>
            </a:r>
            <a:endParaRPr lang="en-US" sz="1000" dirty="0"/>
          </a:p>
        </p:txBody>
      </p:sp>
      <p:sp>
        <p:nvSpPr>
          <p:cNvPr id="51" name="TextBox 50"/>
          <p:cNvSpPr txBox="1"/>
          <p:nvPr/>
        </p:nvSpPr>
        <p:spPr>
          <a:xfrm rot="2550491">
            <a:off x="1926178" y="5091460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Ssca2</a:t>
            </a:r>
            <a:endParaRPr lang="en-US" sz="1000" dirty="0"/>
          </a:p>
        </p:txBody>
      </p:sp>
      <p:sp>
        <p:nvSpPr>
          <p:cNvPr id="52" name="TextBox 51"/>
          <p:cNvSpPr txBox="1"/>
          <p:nvPr/>
        </p:nvSpPr>
        <p:spPr>
          <a:xfrm rot="2550491">
            <a:off x="2177346" y="5186236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Vacation-L</a:t>
            </a:r>
            <a:endParaRPr lang="en-US" sz="1000" dirty="0"/>
          </a:p>
        </p:txBody>
      </p:sp>
      <p:sp>
        <p:nvSpPr>
          <p:cNvPr id="53" name="TextBox 52"/>
          <p:cNvSpPr txBox="1"/>
          <p:nvPr/>
        </p:nvSpPr>
        <p:spPr>
          <a:xfrm rot="2550491">
            <a:off x="3997557" y="5118510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A. Mean</a:t>
            </a:r>
            <a:endParaRPr lang="en-US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9512" y="6381328"/>
            <a:ext cx="8740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F:</a:t>
            </a:r>
            <a:r>
              <a:rPr lang="en-US" dirty="0" smtClean="0"/>
              <a:t> FASTM-IVM (zero-cycle aborts)     </a:t>
            </a:r>
            <a:r>
              <a:rPr lang="en-US" b="1" dirty="0" smtClean="0"/>
              <a:t>L: </a:t>
            </a:r>
            <a:r>
              <a:rPr lang="en-US" dirty="0" smtClean="0"/>
              <a:t>TCC-IVM (zero-cycle commit)   </a:t>
            </a:r>
            <a:r>
              <a:rPr lang="en-US" b="1" dirty="0" smtClean="0"/>
              <a:t>D: </a:t>
            </a:r>
            <a:r>
              <a:rPr lang="en-US" dirty="0" smtClean="0"/>
              <a:t>DYNTM 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307898" y="2093947"/>
            <a:ext cx="0" cy="434953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27584" y="1844824"/>
            <a:ext cx="378872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Perform mostly lazy when executing short transactions</a:t>
            </a:r>
            <a:endParaRPr lang="en-US" sz="1200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755576" y="2924944"/>
            <a:ext cx="0" cy="2664296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5962832" y="5317448"/>
            <a:ext cx="0" cy="345401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16016" y="1844824"/>
            <a:ext cx="318604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Lazy: </a:t>
            </a:r>
            <a:r>
              <a:rPr lang="en-US" sz="1200" dirty="0" smtClean="0"/>
              <a:t>lot of useful work discarded on aborts</a:t>
            </a:r>
            <a:endParaRPr lang="en-US" sz="1200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6282495" y="2165955"/>
            <a:ext cx="377738" cy="434953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8172401" y="4437113"/>
            <a:ext cx="370877" cy="1225736"/>
          </a:xfrm>
          <a:prstGeom prst="straightConnector1">
            <a:avLst/>
          </a:prstGeom>
          <a:ln w="19050">
            <a:solidFill>
              <a:srgbClr val="324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9552" y="5589240"/>
            <a:ext cx="316835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Good performance when dealing large transactions (no overflow overheads)</a:t>
            </a:r>
            <a:endParaRPr lang="en-US" sz="1200" dirty="0"/>
          </a:p>
        </p:txBody>
      </p:sp>
      <p:sp>
        <p:nvSpPr>
          <p:cNvPr id="63" name="Rectangle 62"/>
          <p:cNvSpPr/>
          <p:nvPr/>
        </p:nvSpPr>
        <p:spPr>
          <a:xfrm>
            <a:off x="-396552" y="6093296"/>
            <a:ext cx="95405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Non-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Parallel execution and Barrier cycles,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Overhead 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Discarded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Tx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Abort recovery, Commit, Stall and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Backoff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cycles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19981" y="5559623"/>
            <a:ext cx="201622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Eager: </a:t>
            </a:r>
            <a:r>
              <a:rPr lang="en-US" sz="1200" dirty="0" smtClean="0"/>
              <a:t>Lot of overheads managing transactions</a:t>
            </a:r>
            <a:endParaRPr lang="en-US" sz="1200" dirty="0"/>
          </a:p>
        </p:txBody>
      </p:sp>
      <p:sp>
        <p:nvSpPr>
          <p:cNvPr id="72" name="TextBox 71"/>
          <p:cNvSpPr txBox="1"/>
          <p:nvPr/>
        </p:nvSpPr>
        <p:spPr>
          <a:xfrm>
            <a:off x="6300192" y="5559623"/>
            <a:ext cx="269642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2471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DYNTM gets 19% speedup over the best-performing idealized mode</a:t>
            </a:r>
            <a:endParaRPr lang="en-US" sz="1200" dirty="0"/>
          </a:p>
        </p:txBody>
      </p:sp>
      <p:sp>
        <p:nvSpPr>
          <p:cNvPr id="66" name="Oval 65"/>
          <p:cNvSpPr/>
          <p:nvPr/>
        </p:nvSpPr>
        <p:spPr>
          <a:xfrm>
            <a:off x="611560" y="2348880"/>
            <a:ext cx="360040" cy="864096"/>
          </a:xfrm>
          <a:prstGeom prst="ellipse">
            <a:avLst/>
          </a:prstGeom>
          <a:noFill/>
          <a:ln w="28575">
            <a:solidFill>
              <a:srgbClr val="3247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7880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AsOne/>
      </p:bldGraphic>
      <p:bldP spid="25" grpId="0"/>
      <p:bldP spid="31" grpId="0"/>
      <p:bldP spid="32" grpId="0"/>
      <p:bldP spid="33" grpId="0"/>
      <p:bldP spid="34" grpId="0"/>
      <p:bldP spid="35" grpId="0"/>
      <p:bldP spid="38" grpId="0"/>
      <p:bldP spid="44" grpId="0"/>
      <p:bldP spid="46" grpId="0"/>
      <p:bldP spid="56" grpId="0" animBg="1"/>
      <p:bldP spid="61" grpId="0" animBg="1"/>
      <p:bldP spid="57" grpId="0" animBg="1"/>
      <p:bldP spid="59" grpId="0" animBg="1"/>
      <p:bldP spid="72" grpId="0" animBg="1"/>
      <p:bldP spid="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Conclusions and Optimizations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35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44879" y="1556792"/>
            <a:ext cx="8229600" cy="5073427"/>
          </a:xfrm>
        </p:spPr>
        <p:txBody>
          <a:bodyPr>
            <a:normAutofit/>
          </a:bodyPr>
          <a:lstStyle/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Fixed-policy eager and lazy HTM </a:t>
            </a: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systems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present distinct </a:t>
            </a:r>
            <a:r>
              <a:rPr lang="en-GB" sz="1800" dirty="0" err="1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behavior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 pathologies, and none of them perform  better than the other</a:t>
            </a:r>
            <a:b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</a:br>
            <a:endParaRPr lang="en-GB" sz="900" b="1" u="sng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b="1" u="sng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DYNTM System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Uses hardware-profiling techniques to determine in which execution mode (eager or lazy) each instance of a transaction performs better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A novel conflict management policy allows an efficient handling of variable-length and high-contention transactions</a:t>
            </a:r>
            <a:endParaRPr lang="en-GB" sz="1800" dirty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Our proposal obtains a </a:t>
            </a: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19% speedup over best-performing fixed-policy designs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900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b="1" u="sng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SWAPTM System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Monitor transactions to determine at any point of time which is the best-performing execution mode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Rely on selective logging mechanisms to jump from eager to lazy on the fly (and the other way around)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8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SWAPTM achieves a 11% speedup over DYNTM</a:t>
            </a: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1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FUSETM</a:t>
              </a:r>
              <a:endParaRPr lang="en-US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DYNTM</a:t>
              </a:r>
              <a:endParaRPr lang="en-US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3713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56 Rectángulo"/>
          <p:cNvSpPr/>
          <p:nvPr/>
        </p:nvSpPr>
        <p:spPr>
          <a:xfrm>
            <a:off x="3422227" y="1844824"/>
            <a:ext cx="2301901" cy="444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n-US" dirty="0"/>
          </a:p>
        </p:txBody>
      </p:sp>
      <p:sp>
        <p:nvSpPr>
          <p:cNvPr id="57" name="56 Rectángulo"/>
          <p:cNvSpPr/>
          <p:nvPr/>
        </p:nvSpPr>
        <p:spPr>
          <a:xfrm>
            <a:off x="4788024" y="2852936"/>
            <a:ext cx="3024336" cy="2892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i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1403648" y="2852936"/>
            <a:ext cx="3032720" cy="2892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i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Thesis Summary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36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cxnSp>
        <p:nvCxnSpPr>
          <p:cNvPr id="6" name="5 Conector recto de flecha"/>
          <p:cNvCxnSpPr/>
          <p:nvPr/>
        </p:nvCxnSpPr>
        <p:spPr>
          <a:xfrm flipV="1">
            <a:off x="1403648" y="2852936"/>
            <a:ext cx="0" cy="2880320"/>
          </a:xfrm>
          <a:prstGeom prst="straightConnector1">
            <a:avLst/>
          </a:prstGeom>
          <a:ln w="2222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1403648" y="5732101"/>
            <a:ext cx="3032720" cy="1155"/>
          </a:xfrm>
          <a:prstGeom prst="straightConnector1">
            <a:avLst/>
          </a:prstGeom>
          <a:ln w="2222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rot="10800000">
            <a:off x="4788024" y="5733256"/>
            <a:ext cx="3024338" cy="2"/>
          </a:xfrm>
          <a:prstGeom prst="straightConnector1">
            <a:avLst/>
          </a:prstGeom>
          <a:ln w="2222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1600060" y="515330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LogTM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-SE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098260" y="340077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VTM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6864015" y="3216108"/>
            <a:ext cx="57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TCC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427601" y="4859868"/>
            <a:ext cx="898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141C06"/>
                </a:solidFill>
              </a:rPr>
              <a:t>FASTM</a:t>
            </a:r>
            <a:endParaRPr lang="en-US" b="1" dirty="0">
              <a:solidFill>
                <a:srgbClr val="141C0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123728" y="5867980"/>
            <a:ext cx="158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+mj-lt"/>
              </a:rPr>
              <a:t>Abort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>
                <a:latin typeface="+mj-lt"/>
              </a:rPr>
              <a:t>r</a:t>
            </a:r>
            <a:r>
              <a:rPr lang="es-ES" dirty="0" err="1" smtClean="0">
                <a:latin typeface="+mj-lt"/>
              </a:rPr>
              <a:t>ecovery</a:t>
            </a:r>
            <a:endParaRPr lang="en-US" dirty="0">
              <a:latin typeface="+mj-lt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995936" y="5733256"/>
            <a:ext cx="451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fast</a:t>
            </a:r>
            <a:endParaRPr lang="en-US" sz="1400" dirty="0">
              <a:latin typeface="+mj-lt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403648" y="5751179"/>
            <a:ext cx="51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slow</a:t>
            </a:r>
            <a:endParaRPr lang="en-US" sz="1400" dirty="0">
              <a:latin typeface="+mj-lt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5555644" y="5868821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+mj-lt"/>
              </a:rPr>
              <a:t>Commit</a:t>
            </a:r>
            <a:r>
              <a:rPr lang="es-ES" dirty="0" smtClean="0">
                <a:latin typeface="+mj-lt"/>
              </a:rPr>
              <a:t> </a:t>
            </a:r>
            <a:r>
              <a:rPr lang="es-ES" dirty="0" err="1" smtClean="0">
                <a:latin typeface="+mj-lt"/>
              </a:rPr>
              <a:t>phase</a:t>
            </a:r>
            <a:endParaRPr lang="en-US" dirty="0">
              <a:latin typeface="+mj-lt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7380312" y="5733256"/>
            <a:ext cx="51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slow</a:t>
            </a:r>
            <a:endParaRPr lang="en-US" sz="1400" dirty="0">
              <a:latin typeface="+mj-lt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733622" y="5745710"/>
            <a:ext cx="451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fast</a:t>
            </a:r>
            <a:endParaRPr lang="en-US" sz="1400" dirty="0">
              <a:latin typeface="+mj-lt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833332" y="4593902"/>
            <a:ext cx="1061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141C06"/>
                </a:solidFill>
              </a:rPr>
              <a:t>SPECTM</a:t>
            </a:r>
          </a:p>
          <a:p>
            <a:endParaRPr lang="es-E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ES" b="1" dirty="0" smtClean="0">
                <a:solidFill>
                  <a:srgbClr val="141C06"/>
                </a:solidFill>
              </a:rPr>
              <a:t>FUSETM</a:t>
            </a:r>
            <a:endParaRPr lang="en-US" b="1" dirty="0">
              <a:solidFill>
                <a:srgbClr val="141C06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7807505" y="4078813"/>
            <a:ext cx="1156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+mj-lt"/>
              </a:rPr>
              <a:t>Hardware </a:t>
            </a:r>
          </a:p>
          <a:p>
            <a:r>
              <a:rPr lang="es-ES" dirty="0" err="1" smtClean="0">
                <a:latin typeface="+mj-lt"/>
              </a:rPr>
              <a:t>cost</a:t>
            </a:r>
            <a:endParaRPr lang="en-US" dirty="0">
              <a:latin typeface="+mj-lt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179512" y="4077072"/>
            <a:ext cx="1234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+mj-lt"/>
              </a:rPr>
              <a:t>Complexity</a:t>
            </a:r>
            <a:endParaRPr lang="en-US" dirty="0">
              <a:latin typeface="+mj-lt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7797428" y="5368752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low</a:t>
            </a:r>
            <a:endParaRPr lang="en-US" sz="1400" dirty="0">
              <a:latin typeface="+mj-lt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7775925" y="3011195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high</a:t>
            </a:r>
            <a:endParaRPr lang="en-US" sz="1400" dirty="0">
              <a:latin typeface="+mj-lt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955192" y="5419123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low</a:t>
            </a:r>
            <a:endParaRPr lang="en-US" sz="1400" dirty="0">
              <a:latin typeface="+mj-lt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903190" y="2914491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latin typeface="+mj-lt"/>
              </a:rPr>
              <a:t>high</a:t>
            </a:r>
            <a:endParaRPr lang="en-US" sz="1400" dirty="0">
              <a:latin typeface="+mj-lt"/>
            </a:endParaRPr>
          </a:p>
        </p:txBody>
      </p:sp>
      <p:sp>
        <p:nvSpPr>
          <p:cNvPr id="38" name="59 CuadroTexto"/>
          <p:cNvSpPr txBox="1"/>
          <p:nvPr/>
        </p:nvSpPr>
        <p:spPr>
          <a:xfrm>
            <a:off x="3555641" y="1887660"/>
            <a:ext cx="21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141C06"/>
                </a:solidFill>
              </a:rPr>
              <a:t>DYNTM    SWAPTM</a:t>
            </a:r>
            <a:endParaRPr lang="en-US" b="1" dirty="0">
              <a:solidFill>
                <a:srgbClr val="141C06"/>
              </a:solidFill>
            </a:endParaRPr>
          </a:p>
        </p:txBody>
      </p:sp>
      <p:sp>
        <p:nvSpPr>
          <p:cNvPr id="51" name="6 Abrir llave"/>
          <p:cNvSpPr/>
          <p:nvPr/>
        </p:nvSpPr>
        <p:spPr>
          <a:xfrm rot="5400000">
            <a:off x="4420479" y="-693072"/>
            <a:ext cx="302780" cy="6357188"/>
          </a:xfrm>
          <a:prstGeom prst="leftBrace">
            <a:avLst>
              <a:gd name="adj1" fmla="val 8333"/>
              <a:gd name="adj2" fmla="val 49798"/>
            </a:avLst>
          </a:prstGeom>
          <a:ln w="28575">
            <a:solidFill>
              <a:srgbClr val="141C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25 CuadroTexto"/>
          <p:cNvSpPr txBox="1"/>
          <p:nvPr/>
        </p:nvSpPr>
        <p:spPr>
          <a:xfrm>
            <a:off x="2123728" y="4509120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HyTM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9" name="25 CuadroTexto"/>
          <p:cNvSpPr txBox="1"/>
          <p:nvPr/>
        </p:nvSpPr>
        <p:spPr>
          <a:xfrm>
            <a:off x="3059832" y="4077072"/>
            <a:ext cx="99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RockTM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0" name="25 CuadroTexto"/>
          <p:cNvSpPr txBox="1"/>
          <p:nvPr/>
        </p:nvSpPr>
        <p:spPr>
          <a:xfrm>
            <a:off x="5940152" y="3933056"/>
            <a:ext cx="9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accent2">
                    <a:lumMod val="50000"/>
                  </a:schemeClr>
                </a:solidFill>
              </a:rPr>
              <a:t>FlexTM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1" name="25 CuadroTexto"/>
          <p:cNvSpPr txBox="1"/>
          <p:nvPr/>
        </p:nvSpPr>
        <p:spPr>
          <a:xfrm>
            <a:off x="2123728" y="3717032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HMTM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65" name="5 Conector recto de flecha"/>
          <p:cNvCxnSpPr/>
          <p:nvPr/>
        </p:nvCxnSpPr>
        <p:spPr>
          <a:xfrm flipV="1">
            <a:off x="7812360" y="2852936"/>
            <a:ext cx="0" cy="2880320"/>
          </a:xfrm>
          <a:prstGeom prst="straightConnector1">
            <a:avLst/>
          </a:prstGeom>
          <a:ln w="22225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Rectángulo"/>
          <p:cNvSpPr/>
          <p:nvPr/>
        </p:nvSpPr>
        <p:spPr>
          <a:xfrm>
            <a:off x="5722566" y="2483604"/>
            <a:ext cx="1245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chemeClr val="bg2">
                    <a:lumMod val="10000"/>
                  </a:schemeClr>
                </a:solidFill>
              </a:rPr>
              <a:t>Lazy</a:t>
            </a:r>
            <a:r>
              <a:rPr lang="es-ES" i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bg2">
                    <a:lumMod val="10000"/>
                  </a:schemeClr>
                </a:solidFill>
              </a:rPr>
              <a:t>HTMs</a:t>
            </a:r>
            <a:endParaRPr lang="es-ES" i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238699" y="2500672"/>
            <a:ext cx="1362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u="sng" dirty="0" err="1">
                <a:solidFill>
                  <a:schemeClr val="bg2">
                    <a:lumMod val="10000"/>
                  </a:schemeClr>
                </a:solidFill>
              </a:rPr>
              <a:t>Eager</a:t>
            </a:r>
            <a:r>
              <a:rPr lang="es-ES" i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bg2">
                    <a:lumMod val="10000"/>
                  </a:schemeClr>
                </a:solidFill>
              </a:rPr>
              <a:t>HTMs</a:t>
            </a:r>
            <a:endParaRPr lang="es-ES" i="1" u="sng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763211" y="1412776"/>
            <a:ext cx="164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i="1" u="sng" dirty="0" err="1">
                <a:solidFill>
                  <a:schemeClr val="bg2">
                    <a:lumMod val="10000"/>
                  </a:schemeClr>
                </a:solidFill>
              </a:rPr>
              <a:t>Dynamic</a:t>
            </a:r>
            <a:r>
              <a:rPr lang="es-ES" i="1" u="sng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i="1" u="sng" dirty="0" err="1">
                <a:solidFill>
                  <a:schemeClr val="bg2">
                    <a:lumMod val="10000"/>
                  </a:schemeClr>
                </a:solidFill>
              </a:rPr>
              <a:t>HTMs</a:t>
            </a:r>
            <a:endParaRPr lang="es-ES" i="1" u="sng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760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7" grpId="0" animBg="1"/>
      <p:bldP spid="27" grpId="0"/>
      <p:bldP spid="44" grpId="0"/>
      <p:bldP spid="46" grpId="0"/>
      <p:bldP spid="47" grpId="0"/>
      <p:bldP spid="48" grpId="0"/>
      <p:bldP spid="49" grpId="0"/>
      <p:bldP spid="52" grpId="0"/>
      <p:bldP spid="53" grpId="0"/>
      <p:bldP spid="38" grpId="0"/>
      <p:bldP spid="51" grpId="0" animBg="1"/>
      <p:bldP spid="60" grpId="0"/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Future Work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37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44879" y="1412776"/>
            <a:ext cx="8229600" cy="5073427"/>
          </a:xfrm>
        </p:spPr>
        <p:txBody>
          <a:bodyPr>
            <a:normAutofit/>
          </a:bodyPr>
          <a:lstStyle/>
          <a:p>
            <a:pPr marL="288925" indent="-28575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b="1" u="sng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Enhanced Eager HTM Systems</a:t>
            </a:r>
            <a:endParaRPr lang="en-GB" sz="2000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2889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Contention-aware signature implementations</a:t>
            </a:r>
          </a:p>
          <a:p>
            <a:pPr marL="2889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Accelerate critical transactions using DVFS techniques </a:t>
            </a:r>
            <a:br>
              <a:rPr lang="en-GB" sz="20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</a:br>
            <a:endParaRPr lang="en-GB" sz="2000" b="1" u="sng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b="1" u="sng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Enhanced Lazy HTM Systems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ea typeface="msmincho" charset="0"/>
                <a:cs typeface="msmincho" charset="0"/>
              </a:rPr>
              <a:t>Use relaxed consistency inside transactions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2000" dirty="0" smtClean="0">
              <a:solidFill>
                <a:schemeClr val="bg2">
                  <a:lumMod val="10000"/>
                </a:schemeClr>
              </a:solidFill>
              <a:ea typeface="msmincho" charset="0"/>
              <a:cs typeface="msmincho" charset="0"/>
            </a:endParaRPr>
          </a:p>
          <a:p>
            <a:pPr marL="3175" indent="0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b="1" u="sng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High-Performing Dynamic HTM Systems</a:t>
            </a:r>
          </a:p>
          <a:p>
            <a:pPr marL="2889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Provide more than two execution modes</a:t>
            </a:r>
          </a:p>
          <a:p>
            <a:pPr marL="2889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Increase the efficiency of the TMS predictor</a:t>
            </a:r>
          </a:p>
          <a:p>
            <a:pPr marL="2889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Investigate contention-aware conflict management policies</a:t>
            </a: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253"/>
            <a:chOff x="395536" y="899226"/>
            <a:chExt cx="8378943" cy="369332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FASTM</a:t>
              </a:r>
              <a:endParaRPr lang="en-US" dirty="0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FUSETM</a:t>
              </a:r>
              <a:endParaRPr lang="en-US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3713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List of Publications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44879" y="980728"/>
            <a:ext cx="8229600" cy="52565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Marc Lupon, Grigorios Magklis, and Antonio Gonzalez. Version Management Alternatives for Hardware Transactional Memory. In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Proceedings of the 9th MEDEA Workshop on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</a:rPr>
              <a:t>MEmory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 performance: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</a:rPr>
              <a:t>DEaling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 with Applications, systems and architecture (MEDEA’08), October 2008.</a:t>
            </a:r>
          </a:p>
          <a:p>
            <a:pPr>
              <a:buNone/>
            </a:pPr>
            <a:endParaRPr lang="en-US" sz="10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Marc Lupon, Grigorios Magklis, and Antonio Gonzalez. FASTM: A Log-based Hardware Transactional Memory with Fast Abort Recovery. In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Proceedings of the 18th International Conference on Parallel Architectures and Compilation Techniques (PACT’09), September 2009.</a:t>
            </a:r>
          </a:p>
          <a:p>
            <a:endParaRPr lang="en-US" sz="10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Marc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Lupon, Grigorios Magklis, and Antonio Gonzalez. A Dynamically Adaptable Hardware Transactional Memory. In 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Proceedings of the 43rd International Symposium on </a:t>
            </a:r>
            <a:r>
              <a:rPr lang="en-US" i="1" dirty="0" err="1" smtClean="0">
                <a:solidFill>
                  <a:schemeClr val="bg2">
                    <a:lumMod val="10000"/>
                  </a:schemeClr>
                </a:solidFill>
              </a:rPr>
              <a:t>Microarchitecture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, (MICRO’10), December 2010.</a:t>
            </a:r>
          </a:p>
          <a:p>
            <a:pPr>
              <a:buNone/>
            </a:pPr>
            <a:endParaRPr lang="en-US" sz="10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Marc Lupon, Grigorios Magklis, and Antonio Gonzalez. A High-Performing Hardware Transactional Memory with Swapping Execution Modes. Technical Report UPC-DACRR- </a:t>
            </a:r>
            <a:r>
              <a:rPr lang="it-IT" dirty="0" smtClean="0">
                <a:solidFill>
                  <a:schemeClr val="bg2">
                    <a:lumMod val="10000"/>
                  </a:schemeClr>
                </a:solidFill>
              </a:rPr>
              <a:t>ARCO-2011-6, Universitat Politècnica de Catalunya, 2011. </a:t>
            </a:r>
            <a:endParaRPr lang="it-IT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>
              <a:buNone/>
            </a:pPr>
            <a:endParaRPr lang="it-IT" sz="10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Marc Lupon, Grigorios Magklis, and Antonio Gonzalez. A Selective Logging Mechanism for  Hardware Transactional Memory. Technical Report UPC-DAC-RR-ARCO-2011-Universitat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Politècnica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Catalunya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, 2011.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Marc Lupon, Grigorios Magklis, and Antonio Gonzalez. Lightweight Optimizations for Eager Hardware Transactional Memory Systems. Technical Report UPC-DAC-RR-ARCO-2011-7,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Universitat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Politècnica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Catalunya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, 2011.</a:t>
            </a:r>
          </a:p>
          <a:p>
            <a:endParaRPr lang="en-US" sz="11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Not included in the thesis</a:t>
            </a:r>
          </a:p>
          <a:p>
            <a:pPr>
              <a:buNone/>
            </a:pPr>
            <a:endParaRPr lang="en-US" sz="11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fontAlgn="base"/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Jayaram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Bobba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, Marc Lupon, Mark D. Hill, and David A. Wood.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Safe and Efficient Supervised Memory Systems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 </a:t>
            </a:r>
            <a:r>
              <a:rPr lang="en-US" i="1" dirty="0" smtClean="0">
                <a:solidFill>
                  <a:schemeClr val="bg2">
                    <a:lumMod val="10000"/>
                  </a:schemeClr>
                </a:solidFill>
              </a:rPr>
              <a:t>In Proc of the 17th International Symposium on High-Performance Computer Architecture (HPCA’11),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February 2011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3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44879" y="1268760"/>
            <a:ext cx="8229600" cy="5073427"/>
          </a:xfrm>
        </p:spPr>
        <p:txBody>
          <a:bodyPr>
            <a:normAutofit/>
          </a:bodyPr>
          <a:lstStyle/>
          <a:p>
            <a:pPr marL="288925" indent="-28575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40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Architectural Support for </a:t>
            </a:r>
          </a:p>
          <a:p>
            <a:pPr marL="288925" indent="-28575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40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High-Performance Hardware </a:t>
            </a:r>
          </a:p>
          <a:p>
            <a:pPr marL="288925" indent="-28575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40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Transactional Memory Systems</a:t>
            </a:r>
          </a:p>
          <a:p>
            <a:pPr marL="288925" indent="-285750" algn="ctr">
              <a:lnSpc>
                <a:spcPct val="20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20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by</a:t>
            </a:r>
          </a:p>
          <a:p>
            <a:pPr marL="288925" indent="-285750" algn="ctr">
              <a:lnSpc>
                <a:spcPct val="200000"/>
              </a:lnSpc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30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Marc Lupon </a:t>
            </a:r>
            <a:r>
              <a:rPr lang="en-GB" sz="3000" dirty="0" err="1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i</a:t>
            </a:r>
            <a:r>
              <a:rPr lang="en-GB" sz="3000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 </a:t>
            </a:r>
            <a:r>
              <a:rPr lang="en-GB" sz="3000" dirty="0" err="1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itchFamily="34" charset="0"/>
              </a:rPr>
              <a:t>Navazo</a:t>
            </a:r>
            <a:endParaRPr lang="en-GB" sz="3000" dirty="0" smtClean="0">
              <a:solidFill>
                <a:schemeClr val="bg2">
                  <a:lumMod val="10000"/>
                </a:schemeClr>
              </a:solidFill>
              <a:latin typeface="+mn-lt"/>
              <a:cs typeface="Calibri" pitchFamily="34" charset="0"/>
            </a:endParaRPr>
          </a:p>
          <a:p>
            <a:pPr marL="288925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1800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60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13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ln>
            <a:noFill/>
          </a:ln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Transactional Memory Systems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02513" y="6356350"/>
            <a:ext cx="561975" cy="365125"/>
          </a:xfrm>
        </p:spPr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4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b="1" dirty="0" smtClean="0"/>
                <a:t>Introduction</a:t>
              </a:r>
              <a:endParaRPr lang="en-US" b="1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51" name="Rectangle 43"/>
          <p:cNvSpPr/>
          <p:nvPr/>
        </p:nvSpPr>
        <p:spPr>
          <a:xfrm>
            <a:off x="486129" y="1556792"/>
            <a:ext cx="8280921" cy="1440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182880"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Software Transactional Memory (STM):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Use software locks and data structures to track the ownership of the speculative state. Memory accesses are monitored. </a:t>
            </a:r>
          </a:p>
          <a:p>
            <a:pPr marL="285750" indent="-182880"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Hardware Accelerated Transactional Memory (</a:t>
            </a:r>
            <a:r>
              <a:rPr lang="en-US" sz="1400" b="1" u="sng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HaTM</a:t>
            </a:r>
            <a:r>
              <a:rPr lang="en-US" sz="1400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):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Devote some transistors to speed up STM execution</a:t>
            </a:r>
          </a:p>
          <a:p>
            <a:pPr marL="285750" indent="-182880"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Hybrid Transactional Memory (</a:t>
            </a:r>
            <a:r>
              <a:rPr lang="en-US" sz="1400" b="1" u="sng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HyTM</a:t>
            </a:r>
            <a:r>
              <a:rPr lang="en-US" sz="1400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):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Best-effort hardware to accelerate common-case transactions</a:t>
            </a:r>
            <a:endParaRPr lang="en-US" sz="1400" b="1" u="sng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b="1" u="sng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Hardware Transactional Memory (HTM):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All transactions can take advantage of the hardware underlying mechanisms, although some software support is still used for virtualization </a:t>
            </a:r>
            <a:endParaRPr lang="en-US" sz="1600" b="1" u="sng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5" name="54 Conector recto de flecha"/>
          <p:cNvCxnSpPr/>
          <p:nvPr/>
        </p:nvCxnSpPr>
        <p:spPr>
          <a:xfrm flipV="1">
            <a:off x="747030" y="4143600"/>
            <a:ext cx="7929426" cy="15179"/>
          </a:xfrm>
          <a:prstGeom prst="straightConnector1">
            <a:avLst/>
          </a:prstGeom>
          <a:ln w="22225">
            <a:solidFill>
              <a:schemeClr val="bg2">
                <a:lumMod val="1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55 CuadroTexto"/>
          <p:cNvSpPr txBox="1"/>
          <p:nvPr/>
        </p:nvSpPr>
        <p:spPr>
          <a:xfrm>
            <a:off x="3347864" y="3717031"/>
            <a:ext cx="29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Performance, Hardware cost</a:t>
            </a:r>
            <a:endParaRPr lang="en-US" dirty="0">
              <a:latin typeface="+mj-lt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8095786" y="3841302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high</a:t>
            </a:r>
            <a:endParaRPr lang="en-US" sz="140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827584" y="3841302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low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4211960" y="4149080"/>
            <a:ext cx="111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Flexibility</a:t>
            </a:r>
            <a:endParaRPr lang="en-US" dirty="0">
              <a:latin typeface="+mj-lt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8100392" y="4149079"/>
            <a:ext cx="448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low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7" name="66 CuadroTexto"/>
          <p:cNvSpPr txBox="1"/>
          <p:nvPr/>
        </p:nvSpPr>
        <p:spPr>
          <a:xfrm>
            <a:off x="815839" y="4149079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high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403648" y="3573016"/>
            <a:ext cx="792088" cy="1080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</a:rPr>
              <a:t>STM</a:t>
            </a: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2" name="71 Rectángulo"/>
          <p:cNvSpPr/>
          <p:nvPr/>
        </p:nvSpPr>
        <p:spPr>
          <a:xfrm>
            <a:off x="2411760" y="3573015"/>
            <a:ext cx="792088" cy="10801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HaTM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3" name="72 Rectángulo"/>
          <p:cNvSpPr/>
          <p:nvPr/>
        </p:nvSpPr>
        <p:spPr>
          <a:xfrm>
            <a:off x="6295586" y="3573016"/>
            <a:ext cx="792088" cy="1080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HyTM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2" name="81 Rectángulo"/>
          <p:cNvSpPr/>
          <p:nvPr/>
        </p:nvSpPr>
        <p:spPr>
          <a:xfrm>
            <a:off x="7240074" y="3573015"/>
            <a:ext cx="788310" cy="10801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HTM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12 Cinta hacia abajo"/>
          <p:cNvSpPr/>
          <p:nvPr/>
        </p:nvSpPr>
        <p:spPr>
          <a:xfrm>
            <a:off x="971600" y="4869160"/>
            <a:ext cx="7344816" cy="1368152"/>
          </a:xfrm>
          <a:prstGeom prst="ribbon">
            <a:avLst>
              <a:gd name="adj1" fmla="val 21955"/>
              <a:gd name="adj2" fmla="val 750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This thesis seeks the implementation of 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</a:rPr>
              <a:t>low-cost, flexible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</a:rPr>
              <a:t> high-performing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HTM systems that 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</a:rPr>
              <a:t>scale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with many cores while keeping the </a:t>
            </a:r>
            <a:r>
              <a:rPr lang="en-US" sz="1600" b="1" i="1" dirty="0" smtClean="0">
                <a:solidFill>
                  <a:schemeClr val="accent2">
                    <a:lumMod val="50000"/>
                  </a:schemeClr>
                </a:solidFill>
              </a:rPr>
              <a:t>design feasible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17 Llamada rectangular"/>
          <p:cNvSpPr/>
          <p:nvPr/>
        </p:nvSpPr>
        <p:spPr>
          <a:xfrm>
            <a:off x="4139952" y="3140967"/>
            <a:ext cx="3600400" cy="576064"/>
          </a:xfrm>
          <a:prstGeom prst="wedgeRectCallout">
            <a:avLst>
              <a:gd name="adj1" fmla="val 52438"/>
              <a:gd name="adj2" fmla="val 89203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141C06"/>
                </a:solidFill>
              </a:rPr>
              <a:t>Among all flavors of TM systems, HTM is the one that offers better performance</a:t>
            </a:r>
            <a:endParaRPr lang="en-US" sz="1400" dirty="0">
              <a:solidFill>
                <a:srgbClr val="141C0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896749460"/>
      </p:ext>
    </p:extLst>
  </p:cSld>
  <p:clrMapOvr>
    <a:masterClrMapping/>
  </p:clrMapOvr>
  <p:transition advTm="1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Presentation Outline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5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8229600" cy="5073427"/>
          </a:xfrm>
        </p:spPr>
        <p:txBody>
          <a:bodyPr>
            <a:normAutofit/>
          </a:bodyPr>
          <a:lstStyle/>
          <a:p>
            <a:r>
              <a:rPr lang="en-US" strike="sngStrike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Introduction to Transactional Memory (TM)</a:t>
            </a:r>
          </a:p>
          <a:p>
            <a:pPr>
              <a:buNone/>
            </a:pPr>
            <a:endParaRPr lang="en-US" sz="1000" strike="sngStrike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Background on HTM Systems</a:t>
            </a:r>
          </a:p>
          <a:p>
            <a:pPr>
              <a:buNone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Contributions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Experimental Methodology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FASTM: Log-based HTM with Fast Abort Recovery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FUSETM: Dual-mode Fused HTM Systems with Local Commits</a:t>
            </a:r>
          </a:p>
          <a:p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DYNTM: Dynamically Adaptable HTM Systems</a:t>
            </a:r>
          </a:p>
          <a:p>
            <a:pPr marL="0" indent="0">
              <a:buNone/>
            </a:pPr>
            <a:endParaRPr lang="en-US" sz="1000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Summary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and </a:t>
            </a:r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Future</a:t>
            </a:r>
            <a:r>
              <a:rPr lang="es-ES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ES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Work</a:t>
            </a:r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95736" y="89922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Background</a:t>
              </a:r>
              <a:endParaRPr lang="en-US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b="1" dirty="0" smtClean="0"/>
                <a:t>Introduction</a:t>
              </a:r>
              <a:endParaRPr lang="en-US" b="1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81058997"/>
      </p:ext>
    </p:extLst>
  </p:cSld>
  <p:clrMapOvr>
    <a:masterClrMapping/>
  </p:clrMapOvr>
  <p:transition advTm="45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ln>
            <a:noFill/>
          </a:ln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Hardware Transactional Memory Systems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02513" y="6356350"/>
            <a:ext cx="561975" cy="365125"/>
          </a:xfrm>
        </p:spPr>
        <p:txBody>
          <a:bodyPr/>
          <a:lstStyle/>
          <a:p>
            <a:fld id="{D629230C-AB15-4D35-8A6E-C8870D86F96E}" type="slidenum">
              <a:rPr lang="en-US" smtClean="0">
                <a:solidFill>
                  <a:schemeClr val="tx2">
                    <a:lumMod val="50000"/>
                  </a:schemeClr>
                </a:solidFill>
              </a:rPr>
              <a:pPr/>
              <a:t>6</a:t>
            </a:fld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9"/>
            <a:chOff x="395536" y="899226"/>
            <a:chExt cx="8378943" cy="369534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23728" y="899226"/>
              <a:ext cx="1512168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Background</a:t>
              </a:r>
              <a:endParaRPr lang="en-US" b="1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2">
                    <a:lumMod val="10000"/>
                  </a:schemeClr>
                </a:solidFill>
              </a:rPr>
              <a:t>HTM systems define a set of mechanisms to preserve transactional properties</a:t>
            </a: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1916832"/>
            <a:ext cx="2808312" cy="4248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2">
                    <a:lumMod val="10000"/>
                  </a:schemeClr>
                </a:solidFill>
              </a:rPr>
              <a:t>Conflict Management (CM)</a:t>
            </a:r>
          </a:p>
          <a:p>
            <a:pPr algn="ctr"/>
            <a:endParaRPr lang="en-US" b="1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Preserves the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isolation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of non-committed transactions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Determines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how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the system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detects data races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among in-flight transactions</a:t>
            </a:r>
          </a:p>
          <a:p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Defines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when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which actions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must be performed in case of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inconsistency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, and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who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wins the conflict</a:t>
            </a:r>
          </a:p>
          <a:p>
            <a:pPr marL="285750" indent="-285750"/>
            <a:endParaRPr lang="en-US" sz="1400" u="sng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/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/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/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/>
            <a:endParaRPr lang="en-US" sz="1400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/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3131840" y="1916832"/>
            <a:ext cx="2880320" cy="4248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2">
                    <a:lumMod val="10000"/>
                  </a:schemeClr>
                </a:solidFill>
              </a:rPr>
              <a:t>Version Management (VM)</a:t>
            </a:r>
          </a:p>
          <a:p>
            <a:pPr algn="ctr"/>
            <a:endParaRPr lang="en-US" b="1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Preserves the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atomicity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of non-committed transactions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Determines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how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where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the system stores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transactional modifications</a:t>
            </a:r>
          </a:p>
          <a:p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Defines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which actions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must be performed at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commit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abort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 overflow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time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012160" y="1916832"/>
            <a:ext cx="2808312" cy="4248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chemeClr val="bg2">
                    <a:lumMod val="10000"/>
                  </a:schemeClr>
                </a:solidFill>
              </a:rPr>
              <a:t>Access Summary</a:t>
            </a:r>
          </a:p>
          <a:p>
            <a:pPr algn="ctr"/>
            <a:endParaRPr lang="en-US" b="1" u="sng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Tracks the set of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memory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locations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accessed by a transaction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8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The system keeps separately the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read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</a:rPr>
              <a:t>write sets</a:t>
            </a:r>
          </a:p>
          <a:p>
            <a:pPr marL="285750" indent="-182880">
              <a:buFont typeface="Arial" pitchFamily="34" charset="0"/>
              <a:buChar char="•"/>
            </a:pPr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endParaRPr lang="en-US" sz="1400" b="1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14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5536" y="6237312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* 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Early VM 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is commonly known as </a:t>
            </a:r>
            <a:r>
              <a:rPr lang="en-US" sz="1200" b="1" i="1" dirty="0" smtClean="0">
                <a:solidFill>
                  <a:schemeClr val="bg2">
                    <a:lumMod val="10000"/>
                  </a:schemeClr>
                </a:solidFill>
              </a:rPr>
              <a:t>eager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or </a:t>
            </a:r>
            <a:r>
              <a:rPr lang="en-US" sz="1200" b="1" i="1" dirty="0" smtClean="0">
                <a:solidFill>
                  <a:schemeClr val="bg2">
                    <a:lumMod val="10000"/>
                  </a:schemeClr>
                </a:solidFill>
              </a:rPr>
              <a:t>in-place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Late VM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is commonly known as </a:t>
            </a:r>
            <a:r>
              <a:rPr lang="en-US" sz="1200" b="1" i="1" dirty="0" smtClean="0">
                <a:solidFill>
                  <a:schemeClr val="bg2">
                    <a:lumMod val="10000"/>
                  </a:schemeClr>
                </a:solidFill>
              </a:rPr>
              <a:t>lazy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or </a:t>
            </a:r>
            <a:r>
              <a:rPr lang="en-US" sz="1200" b="1" i="1" dirty="0" smtClean="0">
                <a:solidFill>
                  <a:schemeClr val="bg2">
                    <a:lumMod val="10000"/>
                  </a:schemeClr>
                </a:solidFill>
              </a:rPr>
              <a:t>deferred-update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95536" y="4869160"/>
            <a:ext cx="2664296" cy="11521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182880" algn="ctr"/>
            <a:r>
              <a:rPr lang="en-US" sz="1400" u="sng" dirty="0" smtClean="0">
                <a:solidFill>
                  <a:schemeClr val="bg2">
                    <a:lumMod val="10000"/>
                  </a:schemeClr>
                </a:solidFill>
              </a:rPr>
              <a:t>Common HTM strategies</a:t>
            </a:r>
          </a:p>
          <a:p>
            <a:pPr marL="285750" indent="-182880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Eager: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resolves conflicts     </a:t>
            </a:r>
          </a:p>
          <a:p>
            <a:pPr marL="285750" indent="-182880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             immediately </a:t>
            </a:r>
          </a:p>
          <a:p>
            <a:pPr marL="285750" indent="-182880"/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Lazy: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defers resolution until</a:t>
            </a:r>
          </a:p>
          <a:p>
            <a:pPr marL="285750" indent="-182880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           commit time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03848" y="4869160"/>
            <a:ext cx="2736304" cy="11521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 algn="ctr"/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 algn="ctr"/>
            <a:r>
              <a:rPr lang="en-US" sz="1400" u="sng" dirty="0" smtClean="0">
                <a:solidFill>
                  <a:schemeClr val="bg2">
                    <a:lumMod val="10000"/>
                  </a:schemeClr>
                </a:solidFill>
              </a:rPr>
              <a:t>Common  HTM strategies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Early: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updates modifications  </a:t>
            </a:r>
          </a:p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            in-place in memory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Late :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stores data in private  </a:t>
            </a:r>
          </a:p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           buffers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84168" y="4581128"/>
            <a:ext cx="2664296" cy="1440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 algn="ctr"/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182880" algn="ctr"/>
            <a:r>
              <a:rPr lang="en-US" sz="1400" u="sng" dirty="0" smtClean="0">
                <a:solidFill>
                  <a:schemeClr val="bg2">
                    <a:lumMod val="10000"/>
                  </a:schemeClr>
                </a:solidFill>
              </a:rPr>
              <a:t>Common  HTM strategies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L1 Read/Write 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cache </a:t>
            </a:r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bits</a:t>
            </a:r>
            <a:endParaRPr lang="en-US" sz="14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Signatures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: array of bits accessed and updated through hash functions</a:t>
            </a:r>
          </a:p>
          <a:p>
            <a:r>
              <a:rPr lang="en-US" sz="1400" b="1" dirty="0" smtClean="0">
                <a:solidFill>
                  <a:schemeClr val="bg2">
                    <a:lumMod val="10000"/>
                  </a:schemeClr>
                </a:solidFill>
              </a:rPr>
              <a:t>Memory </a:t>
            </a:r>
            <a:r>
              <a:rPr lang="en-US" sz="1400" b="1" dirty="0" err="1" smtClean="0">
                <a:solidFill>
                  <a:schemeClr val="bg2">
                    <a:lumMod val="10000"/>
                  </a:schemeClr>
                </a:solidFill>
              </a:rPr>
              <a:t>metabits</a:t>
            </a:r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23020800"/>
      </p:ext>
    </p:extLst>
  </p:cSld>
  <p:clrMapOvr>
    <a:masterClrMapping/>
  </p:clrMapOvr>
  <p:transition advTm="147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7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ln>
            <a:noFill/>
          </a:ln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Existing Configurations for HTM Systems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02513" y="6356350"/>
            <a:ext cx="561975" cy="365125"/>
          </a:xfrm>
        </p:spPr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7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369558"/>
            <a:chOff x="395536" y="899226"/>
            <a:chExt cx="8378943" cy="330281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23728" y="899226"/>
              <a:ext cx="1512168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mtClean="0"/>
                <a:t>Background</a:t>
              </a:r>
              <a:endParaRPr lang="en-US" b="1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  Introduction</a:t>
              </a:r>
              <a:endParaRPr lang="en-US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Methodology </a:t>
              </a:r>
              <a:endParaRPr lang="en-US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DYNTM</a:t>
              </a:r>
              <a:endParaRPr lang="en-US"/>
            </a:p>
          </p:txBody>
        </p:sp>
      </p:grpSp>
      <p:graphicFrame>
        <p:nvGraphicFramePr>
          <p:cNvPr id="15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93866712"/>
              </p:ext>
            </p:extLst>
          </p:nvPr>
        </p:nvGraphicFramePr>
        <p:xfrm>
          <a:off x="395536" y="1412776"/>
          <a:ext cx="8267796" cy="350912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40160"/>
                <a:gridCol w="648072"/>
                <a:gridCol w="1283018"/>
                <a:gridCol w="1309270"/>
                <a:gridCol w="1152128"/>
                <a:gridCol w="2435148"/>
              </a:tblGrid>
              <a:tr h="465417">
                <a:tc>
                  <a:txBody>
                    <a:bodyPr/>
                    <a:lstStyle/>
                    <a:p>
                      <a:endParaRPr lang="en-US" sz="1400" b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TM</a:t>
                      </a:r>
                      <a:r>
                        <a:rPr lang="en-US" sz="1400" b="1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class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Conflict</a:t>
                      </a:r>
                      <a:r>
                        <a:rPr lang="en-US" sz="1400" b="1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en-US" sz="1400" b="1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Management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Version </a:t>
                      </a:r>
                    </a:p>
                    <a:p>
                      <a:pPr algn="l"/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Management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noProof="0" smtClean="0">
                          <a:ln>
                            <a:noFill/>
                          </a:ln>
                        </a:rPr>
                        <a:t>Access</a:t>
                      </a:r>
                    </a:p>
                    <a:p>
                      <a:r>
                        <a:rPr lang="en-US" sz="1400" noProof="0" smtClean="0">
                          <a:ln>
                            <a:noFill/>
                          </a:ln>
                        </a:rPr>
                        <a:t>Summary</a:t>
                      </a:r>
                      <a:endParaRPr lang="en-US" sz="1400" noProof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Hardware</a:t>
                      </a:r>
                    </a:p>
                    <a:p>
                      <a:pPr algn="l"/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Support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HMTM [1]</a:t>
                      </a:r>
                      <a:endParaRPr lang="en-US" sz="1400" b="1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HTM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Eager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Late 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smtClean="0">
                          <a:ln>
                            <a:noFill/>
                          </a:ln>
                        </a:rPr>
                        <a:t>R/W bits</a:t>
                      </a:r>
                      <a:endParaRPr lang="en-US" sz="1200" noProof="0">
                        <a:ln>
                          <a:noFill/>
                        </a:ln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Tx Cache on a side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TCC [2]</a:t>
                      </a:r>
                      <a:endParaRPr lang="en-US" sz="1400" b="1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HTM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Lazy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Late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R/W bits and</a:t>
                      </a: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signatures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Broadcast signatures at commit</a:t>
                      </a: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Non-speculative, updated L2 cache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VTM [3]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HTM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Eager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Late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R/W bits and</a:t>
                      </a: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SW filters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Hardware structures to maintain overflowed state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DamronTM [4]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HyTM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Eager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Late + STM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R/W bits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L1 Tx Cache,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STM on overflow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LogTM</a:t>
                      </a:r>
                      <a:r>
                        <a:rPr lang="en-US" sz="1400" b="1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-SE [5]</a:t>
                      </a:r>
                      <a:endParaRPr lang="en-US" sz="1400" b="1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HTM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Eager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Early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Signatures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Software log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Directory sticky states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FlexTM [6]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HyTM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Eager</a:t>
                      </a:r>
                      <a:r>
                        <a:rPr lang="en-US" sz="1200" kern="50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or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Lazy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Late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Signatures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L1 </a:t>
                      </a:r>
                      <a:r>
                        <a:rPr lang="en-US" sz="1200" kern="50" noProof="0" dirty="0" err="1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Tx</a:t>
                      </a: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Cache,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Software-guided</a:t>
                      </a: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commits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81">
                <a:tc>
                  <a:txBody>
                    <a:bodyPr/>
                    <a:lstStyle/>
                    <a:p>
                      <a:r>
                        <a:rPr lang="en-US" sz="1400" b="1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RockTM [7]</a:t>
                      </a:r>
                      <a:endParaRPr lang="en-US" sz="1400" b="1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HyTM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Eager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Late + STM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Address</a:t>
                      </a:r>
                      <a:r>
                        <a:rPr lang="en-US" sz="1200" kern="50" baseline="0" noProof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es in Store Buffer</a:t>
                      </a:r>
                      <a:endParaRPr lang="en-US" sz="1200" kern="5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Gated store buffer,</a:t>
                      </a: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5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DejaVuSans"/>
                          <a:cs typeface="Times New Roman"/>
                        </a:rPr>
                        <a:t>STM on overflow</a:t>
                      </a:r>
                      <a:endParaRPr lang="en-US" sz="1200" kern="5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DejaVuSans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357158" y="5000636"/>
            <a:ext cx="864399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[1] M. </a:t>
            </a:r>
            <a:r>
              <a:rPr lang="en-US" sz="1200" b="1" dirty="0" err="1" smtClean="0">
                <a:solidFill>
                  <a:schemeClr val="bg2">
                    <a:lumMod val="10000"/>
                  </a:schemeClr>
                </a:solidFill>
              </a:rPr>
              <a:t>Herlihy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, J. Moss.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Transactional Memory: Architectural Support for Lock-Free Data Structures.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ISCA’93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[2] L. Hammond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Transactional Memory Coherence and Consistency.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ISCA'04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[3] R. </a:t>
            </a:r>
            <a:r>
              <a:rPr lang="en-US" sz="1200" b="1" dirty="0" err="1" smtClean="0">
                <a:solidFill>
                  <a:schemeClr val="bg2">
                    <a:lumMod val="10000"/>
                  </a:schemeClr>
                </a:solidFill>
              </a:rPr>
              <a:t>Rajwar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, M. </a:t>
            </a:r>
            <a:r>
              <a:rPr lang="en-US" sz="1200" b="1" dirty="0" err="1" smtClean="0">
                <a:solidFill>
                  <a:schemeClr val="bg2">
                    <a:lumMod val="10000"/>
                  </a:schemeClr>
                </a:solidFill>
              </a:rPr>
              <a:t>Herlihy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, and K. Lai.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Virtualizing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Transactional Memory.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ISCA'05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[4] P. </a:t>
            </a:r>
            <a:r>
              <a:rPr lang="en-US" sz="1200" b="1" dirty="0" err="1" smtClean="0">
                <a:solidFill>
                  <a:schemeClr val="bg2">
                    <a:lumMod val="10000"/>
                  </a:schemeClr>
                </a:solidFill>
              </a:rPr>
              <a:t>Damron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Hybrid Transactional Memory.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ASPLOS'06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[5] L. Yen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LogTM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-SE: Decoupling Hardware Transactional Memory from Caches.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HPCA'07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[6]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A. </a:t>
            </a:r>
            <a:r>
              <a:rPr lang="en-US" sz="1200" b="1" dirty="0" err="1" smtClean="0">
                <a:solidFill>
                  <a:schemeClr val="bg2">
                    <a:lumMod val="10000"/>
                  </a:schemeClr>
                </a:solidFill>
              </a:rPr>
              <a:t>Shriraman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Flexible Decoupled Transactional Memory Support.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ISCA'08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[7]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D. Dice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Early Experience with a Commercial Hardware Transactional Memory Implementation.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ASPLOS'09</a:t>
            </a:r>
            <a:r>
              <a:rPr lang="en-US" sz="13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7737376">
            <a:off x="1584220" y="2249117"/>
            <a:ext cx="320096" cy="43204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141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7737376">
            <a:off x="1584220" y="3473254"/>
            <a:ext cx="320096" cy="43204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141C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60187804"/>
      </p:ext>
    </p:extLst>
  </p:cSld>
  <p:clrMapOvr>
    <a:masterClrMapping/>
  </p:clrMapOvr>
  <p:transition advTm="46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ln>
            <a:noFill/>
          </a:ln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TCC-Dist[2,8]: Reference Lazy HTM System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8537" y="6356350"/>
            <a:ext cx="561975" cy="365125"/>
          </a:xfrm>
        </p:spPr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8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8"/>
            <a:chOff x="395536" y="899226"/>
            <a:chExt cx="8378943" cy="369533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23728" y="899226"/>
              <a:ext cx="1512168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Background</a:t>
              </a:r>
              <a:endParaRPr lang="en-US" b="1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644280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27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5277272" cy="5073427"/>
          </a:xfrm>
        </p:spPr>
        <p:txBody>
          <a:bodyPr>
            <a:normAutofit/>
          </a:bodyPr>
          <a:lstStyle/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Transactional values are kept locally in private buffers (Late VM)</a:t>
            </a:r>
            <a:endParaRPr lang="en-US" sz="21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Coherency requests always forward the data from the L2 cache, which holds the pre-transactional values all the time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At the end of a transaction, distributed directories are consulted to arbitrate between multiple committing transactions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The write set is broadcast among all potential sharers, which abort in case of conflict (Lazy CM)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After that, speculative data becomes visible as it is written back to the L2 cache</a:t>
            </a:r>
          </a:p>
        </p:txBody>
      </p:sp>
      <p:sp>
        <p:nvSpPr>
          <p:cNvPr id="14" name="246 Rectángulo"/>
          <p:cNvSpPr/>
          <p:nvPr/>
        </p:nvSpPr>
        <p:spPr>
          <a:xfrm>
            <a:off x="6804248" y="1634739"/>
            <a:ext cx="1512169" cy="1434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Core 1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248 Rectángulo"/>
          <p:cNvSpPr/>
          <p:nvPr/>
        </p:nvSpPr>
        <p:spPr>
          <a:xfrm>
            <a:off x="6876257" y="2060848"/>
            <a:ext cx="136815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251 Rectángulo"/>
          <p:cNvSpPr/>
          <p:nvPr/>
        </p:nvSpPr>
        <p:spPr>
          <a:xfrm>
            <a:off x="6876257" y="2638691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251 Rectángulo"/>
          <p:cNvSpPr/>
          <p:nvPr/>
        </p:nvSpPr>
        <p:spPr>
          <a:xfrm>
            <a:off x="7236297" y="2638691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251 Rectángulo"/>
          <p:cNvSpPr/>
          <p:nvPr/>
        </p:nvSpPr>
        <p:spPr>
          <a:xfrm>
            <a:off x="6876257" y="2420888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B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251 Rectángulo"/>
          <p:cNvSpPr/>
          <p:nvPr/>
        </p:nvSpPr>
        <p:spPr>
          <a:xfrm>
            <a:off x="7236297" y="2420888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246 Rectángulo"/>
          <p:cNvSpPr/>
          <p:nvPr/>
        </p:nvSpPr>
        <p:spPr>
          <a:xfrm>
            <a:off x="6300192" y="3506947"/>
            <a:ext cx="2592288" cy="1434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Shared Memory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248 Rectángulo"/>
          <p:cNvSpPr/>
          <p:nvPr/>
        </p:nvSpPr>
        <p:spPr>
          <a:xfrm>
            <a:off x="6372200" y="3866987"/>
            <a:ext cx="136815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L2 cache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251 Rectángulo"/>
          <p:cNvSpPr/>
          <p:nvPr/>
        </p:nvSpPr>
        <p:spPr>
          <a:xfrm>
            <a:off x="6372200" y="4438891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251 Rectángulo"/>
          <p:cNvSpPr/>
          <p:nvPr/>
        </p:nvSpPr>
        <p:spPr>
          <a:xfrm>
            <a:off x="6732240" y="4438891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old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251 Rectángulo"/>
          <p:cNvSpPr/>
          <p:nvPr/>
        </p:nvSpPr>
        <p:spPr>
          <a:xfrm>
            <a:off x="6372200" y="4221088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B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251 Rectángulo"/>
          <p:cNvSpPr/>
          <p:nvPr/>
        </p:nvSpPr>
        <p:spPr>
          <a:xfrm>
            <a:off x="6732240" y="4221088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old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248 Rectángulo"/>
          <p:cNvSpPr/>
          <p:nvPr/>
        </p:nvSpPr>
        <p:spPr>
          <a:xfrm>
            <a:off x="7812360" y="3866987"/>
            <a:ext cx="100811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Dir</a:t>
            </a:r>
          </a:p>
          <a:p>
            <a:pPr algn="ctr"/>
            <a:endParaRPr lang="en-US" sz="10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0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4" name="246 Rectángulo"/>
          <p:cNvSpPr/>
          <p:nvPr/>
        </p:nvSpPr>
        <p:spPr>
          <a:xfrm>
            <a:off x="6804248" y="5091123"/>
            <a:ext cx="1512169" cy="1434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Core 2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6" name="248 Rectángulo"/>
          <p:cNvSpPr/>
          <p:nvPr/>
        </p:nvSpPr>
        <p:spPr>
          <a:xfrm>
            <a:off x="6876257" y="5445224"/>
            <a:ext cx="136815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7" name="251 Rectángulo"/>
          <p:cNvSpPr/>
          <p:nvPr/>
        </p:nvSpPr>
        <p:spPr>
          <a:xfrm>
            <a:off x="6876257" y="6023067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8" name="251 Rectángulo"/>
          <p:cNvSpPr/>
          <p:nvPr/>
        </p:nvSpPr>
        <p:spPr>
          <a:xfrm>
            <a:off x="7236297" y="6023067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251 Rectángulo"/>
          <p:cNvSpPr/>
          <p:nvPr/>
        </p:nvSpPr>
        <p:spPr>
          <a:xfrm>
            <a:off x="6876257" y="5805264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B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0" name="251 Rectángulo"/>
          <p:cNvSpPr/>
          <p:nvPr/>
        </p:nvSpPr>
        <p:spPr>
          <a:xfrm>
            <a:off x="7236297" y="5805264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52" name="Shape 51"/>
          <p:cNvCxnSpPr>
            <a:stCxn id="24" idx="3"/>
          </p:cNvCxnSpPr>
          <p:nvPr/>
        </p:nvCxnSpPr>
        <p:spPr>
          <a:xfrm>
            <a:off x="8244409" y="2528011"/>
            <a:ext cx="360039" cy="1333037"/>
          </a:xfrm>
          <a:prstGeom prst="curvedConnector2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hape 53"/>
          <p:cNvCxnSpPr>
            <a:stCxn id="14" idx="1"/>
            <a:endCxn id="44" idx="1"/>
          </p:cNvCxnSpPr>
          <p:nvPr/>
        </p:nvCxnSpPr>
        <p:spPr>
          <a:xfrm rot="10800000" flipV="1">
            <a:off x="6804248" y="2351850"/>
            <a:ext cx="1588" cy="3456384"/>
          </a:xfrm>
          <a:prstGeom prst="curvedConnector3">
            <a:avLst>
              <a:gd name="adj1" fmla="val 50791578"/>
            </a:avLst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2 CuadroTexto"/>
          <p:cNvSpPr txBox="1"/>
          <p:nvPr/>
        </p:nvSpPr>
        <p:spPr>
          <a:xfrm>
            <a:off x="8259234" y="2060848"/>
            <a:ext cx="921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1.</a:t>
            </a:r>
            <a:r>
              <a:rPr lang="es-ES" sz="1400" dirty="0" smtClean="0">
                <a:latin typeface="+mj-lt"/>
              </a:rPr>
              <a:t> </a:t>
            </a:r>
            <a:r>
              <a:rPr lang="es-ES" sz="1400" dirty="0" err="1" smtClean="0">
                <a:latin typeface="+mj-lt"/>
              </a:rPr>
              <a:t>Acquire</a:t>
            </a:r>
            <a:endParaRPr lang="es-ES" sz="1400" dirty="0" smtClean="0">
              <a:latin typeface="+mj-lt"/>
            </a:endParaRPr>
          </a:p>
        </p:txBody>
      </p:sp>
      <p:sp>
        <p:nvSpPr>
          <p:cNvPr id="61" name="52 CuadroTexto"/>
          <p:cNvSpPr txBox="1"/>
          <p:nvPr/>
        </p:nvSpPr>
        <p:spPr>
          <a:xfrm>
            <a:off x="5680158" y="2060848"/>
            <a:ext cx="1124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2. </a:t>
            </a:r>
            <a:r>
              <a:rPr lang="es-ES" sz="1400" dirty="0" err="1" smtClean="0">
                <a:latin typeface="+mj-lt"/>
              </a:rPr>
              <a:t>Broadcast</a:t>
            </a:r>
            <a:r>
              <a:rPr lang="es-ES" sz="1400" dirty="0" smtClean="0">
                <a:latin typeface="+mj-lt"/>
              </a:rPr>
              <a:t> </a:t>
            </a:r>
          </a:p>
          <a:p>
            <a:r>
              <a:rPr lang="es-ES" sz="1400" dirty="0" smtClean="0">
                <a:latin typeface="+mj-lt"/>
              </a:rPr>
              <a:t>         A,B</a:t>
            </a:r>
            <a:endParaRPr lang="en-US" sz="1400" dirty="0">
              <a:latin typeface="+mj-lt"/>
            </a:endParaRPr>
          </a:p>
        </p:txBody>
      </p:sp>
      <p:sp>
        <p:nvSpPr>
          <p:cNvPr id="62" name="52 CuadroTexto"/>
          <p:cNvSpPr txBox="1"/>
          <p:nvPr/>
        </p:nvSpPr>
        <p:spPr>
          <a:xfrm>
            <a:off x="8388424" y="5085184"/>
            <a:ext cx="777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3. </a:t>
            </a:r>
            <a:r>
              <a:rPr lang="es-ES" sz="1400" dirty="0" err="1" smtClean="0">
                <a:latin typeface="+mj-lt"/>
              </a:rPr>
              <a:t>Abort</a:t>
            </a:r>
            <a:endParaRPr lang="en-US" sz="1400" dirty="0">
              <a:latin typeface="+mj-lt"/>
            </a:endParaRPr>
          </a:p>
        </p:txBody>
      </p:sp>
      <p:cxnSp>
        <p:nvCxnSpPr>
          <p:cNvPr id="67" name="Straight Arrow Connector 66"/>
          <p:cNvCxnSpPr>
            <a:stCxn id="62" idx="2"/>
            <a:endCxn id="44" idx="3"/>
          </p:cNvCxnSpPr>
          <p:nvPr/>
        </p:nvCxnSpPr>
        <p:spPr>
          <a:xfrm rot="5400000">
            <a:off x="8339229" y="5370149"/>
            <a:ext cx="415273" cy="460896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 rot="5400000">
            <a:off x="6282191" y="3086962"/>
            <a:ext cx="1008113" cy="540060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52 CuadroTexto"/>
          <p:cNvSpPr txBox="1"/>
          <p:nvPr/>
        </p:nvSpPr>
        <p:spPr>
          <a:xfrm>
            <a:off x="6822226" y="3140968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4.</a:t>
            </a:r>
            <a:r>
              <a:rPr lang="es-ES" sz="1400" dirty="0" smtClean="0">
                <a:latin typeface="+mj-lt"/>
              </a:rPr>
              <a:t> </a:t>
            </a:r>
            <a:r>
              <a:rPr lang="es-ES" sz="1400" dirty="0" err="1" smtClean="0">
                <a:latin typeface="+mj-lt"/>
              </a:rPr>
              <a:t>Update</a:t>
            </a:r>
            <a:r>
              <a:rPr lang="es-ES" sz="1400" dirty="0" smtClean="0">
                <a:latin typeface="+mj-lt"/>
              </a:rPr>
              <a:t> L2 cache</a:t>
            </a:r>
            <a:endParaRPr lang="en-US" sz="1400" dirty="0">
              <a:latin typeface="+mj-lt"/>
            </a:endParaRPr>
          </a:p>
        </p:txBody>
      </p:sp>
      <p:sp>
        <p:nvSpPr>
          <p:cNvPr id="51" name="15 CuadroTexto"/>
          <p:cNvSpPr txBox="1"/>
          <p:nvPr/>
        </p:nvSpPr>
        <p:spPr>
          <a:xfrm>
            <a:off x="251520" y="602128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[2] L. Hammond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Transactional Memory Coherence and Consistency.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ISCA'04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[8] S. </a:t>
            </a:r>
            <a:r>
              <a:rPr lang="en-US" sz="1200" b="1" dirty="0" err="1" smtClean="0">
                <a:solidFill>
                  <a:schemeClr val="bg2">
                    <a:lumMod val="10000"/>
                  </a:schemeClr>
                </a:solidFill>
              </a:rPr>
              <a:t>Pugsley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 et al.  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Scalable and Reliable Communication for Hardware Transactional</a:t>
            </a:r>
          </a:p>
          <a:p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      Memory.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  In PACT’08</a:t>
            </a:r>
          </a:p>
        </p:txBody>
      </p:sp>
      <p:sp>
        <p:nvSpPr>
          <p:cNvPr id="53" name="251 Rectángulo"/>
          <p:cNvSpPr/>
          <p:nvPr/>
        </p:nvSpPr>
        <p:spPr>
          <a:xfrm>
            <a:off x="8604448" y="4437112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-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5" name="251 Rectángulo"/>
          <p:cNvSpPr/>
          <p:nvPr/>
        </p:nvSpPr>
        <p:spPr>
          <a:xfrm>
            <a:off x="7812360" y="4437112"/>
            <a:ext cx="792088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Commit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6" name="251 Rectángulo"/>
          <p:cNvSpPr/>
          <p:nvPr/>
        </p:nvSpPr>
        <p:spPr>
          <a:xfrm>
            <a:off x="8604448" y="4437112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8" name="251 Rectángulo"/>
          <p:cNvSpPr/>
          <p:nvPr/>
        </p:nvSpPr>
        <p:spPr>
          <a:xfrm>
            <a:off x="6732240" y="4437112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9" name="251 Rectángulo"/>
          <p:cNvSpPr/>
          <p:nvPr/>
        </p:nvSpPr>
        <p:spPr>
          <a:xfrm>
            <a:off x="6732240" y="4221088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3" name="52 CuadroTexto"/>
          <p:cNvSpPr txBox="1"/>
          <p:nvPr/>
        </p:nvSpPr>
        <p:spPr>
          <a:xfrm>
            <a:off x="8259234" y="2276872"/>
            <a:ext cx="926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5.</a:t>
            </a:r>
            <a:r>
              <a:rPr lang="es-ES" sz="1400" dirty="0" smtClean="0">
                <a:latin typeface="+mj-lt"/>
              </a:rPr>
              <a:t> </a:t>
            </a:r>
            <a:r>
              <a:rPr lang="es-ES" sz="1400" dirty="0" err="1" smtClean="0">
                <a:latin typeface="+mj-lt"/>
              </a:rPr>
              <a:t>Release</a:t>
            </a:r>
            <a:endParaRPr lang="es-ES" sz="1400" dirty="0" smtClean="0">
              <a:latin typeface="+mj-lt"/>
            </a:endParaRPr>
          </a:p>
        </p:txBody>
      </p:sp>
      <p:sp>
        <p:nvSpPr>
          <p:cNvPr id="64" name="251 Rectángulo"/>
          <p:cNvSpPr/>
          <p:nvPr/>
        </p:nvSpPr>
        <p:spPr>
          <a:xfrm>
            <a:off x="8604448" y="4437112"/>
            <a:ext cx="216024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-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5" name="251 Rectángulo"/>
          <p:cNvSpPr/>
          <p:nvPr/>
        </p:nvSpPr>
        <p:spPr>
          <a:xfrm>
            <a:off x="7236296" y="5805264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trike="sngStrike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strike="sngStrik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6" name="251 Rectángulo"/>
          <p:cNvSpPr/>
          <p:nvPr/>
        </p:nvSpPr>
        <p:spPr>
          <a:xfrm>
            <a:off x="7236296" y="6021288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trike="sngStrike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strike="sngStrike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601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56" grpId="0" animBg="1"/>
      <p:bldP spid="58" grpId="0" animBg="1"/>
      <p:bldP spid="59" grpId="0" animBg="1"/>
      <p:bldP spid="63" grpId="0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Arrow Connector 50"/>
          <p:cNvCxnSpPr/>
          <p:nvPr/>
        </p:nvCxnSpPr>
        <p:spPr>
          <a:xfrm rot="5400000">
            <a:off x="7200291" y="2096853"/>
            <a:ext cx="504058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0207" y="360040"/>
            <a:ext cx="8229600" cy="548680"/>
          </a:xfrm>
          <a:ln>
            <a:noFill/>
          </a:ln>
        </p:spPr>
        <p:txBody>
          <a:bodyPr/>
          <a:lstStyle/>
          <a:p>
            <a:pPr algn="l"/>
            <a:r>
              <a:rPr lang="es-ES" sz="3200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LogTM</a:t>
            </a:r>
            <a:r>
              <a:rPr lang="es-E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-SE[5]: Reference </a:t>
            </a:r>
            <a:r>
              <a:rPr lang="es-ES" sz="3200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Eager</a:t>
            </a:r>
            <a:r>
              <a:rPr lang="es-ES" sz="3200" dirty="0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 HTM </a:t>
            </a:r>
            <a:r>
              <a:rPr lang="es-ES" sz="3200" dirty="0" err="1" smtClean="0">
                <a:solidFill>
                  <a:schemeClr val="bg2">
                    <a:lumMod val="10000"/>
                  </a:schemeClr>
                </a:solidFill>
                <a:latin typeface="Cambria" pitchFamily="18" charset="0"/>
              </a:rPr>
              <a:t>System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mbria" pitchFamily="18" charset="0"/>
            </a:endParaRPr>
          </a:p>
        </p:txBody>
      </p:sp>
      <p:sp>
        <p:nvSpPr>
          <p:cNvPr id="36" name="3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8537" y="6356350"/>
            <a:ext cx="561975" cy="365125"/>
          </a:xfrm>
        </p:spPr>
        <p:txBody>
          <a:bodyPr/>
          <a:lstStyle/>
          <a:p>
            <a:fld id="{D629230C-AB15-4D35-8A6E-C8870D86F96E}" type="slidenum">
              <a:rPr lang="es-ES" smtClean="0">
                <a:solidFill>
                  <a:schemeClr val="tx2">
                    <a:lumMod val="50000"/>
                  </a:schemeClr>
                </a:solidFill>
              </a:rPr>
              <a:pPr/>
              <a:t>9</a:t>
            </a:fld>
            <a:r>
              <a:rPr lang="es-ES" dirty="0" smtClean="0">
                <a:solidFill>
                  <a:schemeClr val="tx2">
                    <a:lumMod val="50000"/>
                  </a:schemeClr>
                </a:solidFill>
              </a:rPr>
              <a:t>/37</a:t>
            </a:r>
            <a:endParaRPr lang="es-ES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95536" y="899226"/>
            <a:ext cx="8378943" cy="413478"/>
            <a:chOff x="395536" y="899226"/>
            <a:chExt cx="8378943" cy="369533"/>
          </a:xfrm>
        </p:grpSpPr>
        <p:cxnSp>
          <p:nvCxnSpPr>
            <p:cNvPr id="37" name="36 Conector recto"/>
            <p:cNvCxnSpPr/>
            <p:nvPr/>
          </p:nvCxnSpPr>
          <p:spPr>
            <a:xfrm>
              <a:off x="395536" y="1196752"/>
              <a:ext cx="8378943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38 Conector recto"/>
            <p:cNvCxnSpPr/>
            <p:nvPr/>
          </p:nvCxnSpPr>
          <p:spPr>
            <a:xfrm>
              <a:off x="395536" y="899226"/>
              <a:ext cx="8378943" cy="201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  <a:effectLst>
              <a:outerShdw blurRad="25400" dist="25400" dir="5400000" algn="ctr" rotWithShape="0">
                <a:schemeClr val="bg2">
                  <a:lumMod val="10000"/>
                </a:schemeClr>
              </a:outerShdw>
              <a:reflection stA="45000" endPos="75000" dist="50800" dir="5400000" sy="-100000" algn="bl" rotWithShape="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2123728" y="899226"/>
              <a:ext cx="1512168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Background</a:t>
              </a:r>
              <a:endParaRPr lang="en-US" b="1" dirty="0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395536" y="899226"/>
              <a:ext cx="1728192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Introduction</a:t>
              </a:r>
              <a:endParaRPr lang="en-US" dirty="0"/>
            </a:p>
          </p:txBody>
        </p:sp>
        <p:sp>
          <p:nvSpPr>
            <p:cNvPr id="41" name="40 CuadroTexto"/>
            <p:cNvSpPr txBox="1"/>
            <p:nvPr/>
          </p:nvSpPr>
          <p:spPr>
            <a:xfrm>
              <a:off x="3716288" y="899428"/>
              <a:ext cx="1647800" cy="330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Methodology </a:t>
              </a:r>
              <a:endParaRPr lang="en-US" dirty="0"/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364088" y="899427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FASTM</a:t>
              </a:r>
              <a:endParaRPr lang="en-US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524600" y="899226"/>
              <a:ext cx="16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FUSETM</a:t>
              </a:r>
              <a:endParaRPr lang="en-US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7740352" y="899226"/>
              <a:ext cx="1034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DYNTM</a:t>
              </a:r>
              <a:endParaRPr lang="en-US" dirty="0"/>
            </a:p>
          </p:txBody>
        </p:sp>
      </p:grpSp>
      <p:sp>
        <p:nvSpPr>
          <p:cNvPr id="27" name="3 Marcador de contenido"/>
          <p:cNvSpPr>
            <a:spLocks noGrp="1"/>
          </p:cNvSpPr>
          <p:nvPr>
            <p:ph idx="1"/>
          </p:nvPr>
        </p:nvSpPr>
        <p:spPr>
          <a:xfrm>
            <a:off x="518864" y="1523925"/>
            <a:ext cx="5277272" cy="5073427"/>
          </a:xfrm>
        </p:spPr>
        <p:txBody>
          <a:bodyPr>
            <a:normAutofit/>
          </a:bodyPr>
          <a:lstStyle/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The speculative state safely flows in the memory hierarchy (Early VM)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Pre-transactional values are kept on the side in a software log organized as a stack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Signatures (Bloom filters) maintain addresses consulted within transactions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Coherency requests check a match in the appropriate signature and deny access if conflict (Eager CM)</a:t>
            </a:r>
          </a:p>
          <a:p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In case of abort, the system triggers an exception and the log is traversed in reverse order to restore the pre-transactional state</a:t>
            </a:r>
            <a:endParaRPr lang="en-US" sz="2100" dirty="0">
              <a:solidFill>
                <a:schemeClr val="bg2">
                  <a:lumMod val="1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246 Rectángulo"/>
          <p:cNvSpPr/>
          <p:nvPr/>
        </p:nvSpPr>
        <p:spPr>
          <a:xfrm>
            <a:off x="6660232" y="2348881"/>
            <a:ext cx="1512169" cy="1656184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Core 1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248 Rectángulo"/>
          <p:cNvSpPr/>
          <p:nvPr/>
        </p:nvSpPr>
        <p:spPr>
          <a:xfrm>
            <a:off x="6732241" y="2996952"/>
            <a:ext cx="1368152" cy="942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L1 cache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251 Rectángulo"/>
          <p:cNvSpPr/>
          <p:nvPr/>
        </p:nvSpPr>
        <p:spPr>
          <a:xfrm>
            <a:off x="6732240" y="3580734"/>
            <a:ext cx="432047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251 Rectángulo"/>
          <p:cNvSpPr/>
          <p:nvPr/>
        </p:nvSpPr>
        <p:spPr>
          <a:xfrm>
            <a:off x="7164287" y="3580734"/>
            <a:ext cx="936105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old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246 Rectángulo"/>
          <p:cNvSpPr/>
          <p:nvPr/>
        </p:nvSpPr>
        <p:spPr>
          <a:xfrm>
            <a:off x="6156176" y="4443051"/>
            <a:ext cx="2592288" cy="1434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Shared Memory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248 Rectángulo"/>
          <p:cNvSpPr/>
          <p:nvPr/>
        </p:nvSpPr>
        <p:spPr>
          <a:xfrm>
            <a:off x="6228184" y="4803091"/>
            <a:ext cx="136815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L2 cache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3" name="251 Rectángulo"/>
          <p:cNvSpPr/>
          <p:nvPr/>
        </p:nvSpPr>
        <p:spPr>
          <a:xfrm>
            <a:off x="6228184" y="5373216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8" name="248 Rectángulo"/>
          <p:cNvSpPr/>
          <p:nvPr/>
        </p:nvSpPr>
        <p:spPr>
          <a:xfrm>
            <a:off x="7668344" y="4803091"/>
            <a:ext cx="1008112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solidFill>
                  <a:schemeClr val="bg2">
                    <a:lumMod val="10000"/>
                  </a:schemeClr>
                </a:solidFill>
              </a:rPr>
              <a:t>Dir</a:t>
            </a: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7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35" name="Shape 34"/>
          <p:cNvCxnSpPr/>
          <p:nvPr/>
        </p:nvCxnSpPr>
        <p:spPr>
          <a:xfrm rot="16200000" flipV="1">
            <a:off x="7740354" y="4005063"/>
            <a:ext cx="1008113" cy="576067"/>
          </a:xfrm>
          <a:prstGeom prst="curvedConnector3">
            <a:avLst>
              <a:gd name="adj1" fmla="val 47433"/>
            </a:avLst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52 CuadroTexto"/>
          <p:cNvSpPr txBox="1"/>
          <p:nvPr/>
        </p:nvSpPr>
        <p:spPr>
          <a:xfrm>
            <a:off x="8100392" y="3985319"/>
            <a:ext cx="947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4. </a:t>
            </a:r>
            <a:r>
              <a:rPr lang="es-ES" sz="1400" dirty="0" err="1" smtClean="0">
                <a:latin typeface="+mj-lt"/>
              </a:rPr>
              <a:t>TGetX</a:t>
            </a:r>
            <a:r>
              <a:rPr lang="es-ES" sz="1400" dirty="0" smtClean="0">
                <a:latin typeface="+mj-lt"/>
              </a:rPr>
              <a:t> A</a:t>
            </a:r>
            <a:endParaRPr lang="en-US" sz="1400" dirty="0">
              <a:latin typeface="+mj-lt"/>
            </a:endParaRPr>
          </a:p>
        </p:txBody>
      </p:sp>
      <p:sp>
        <p:nvSpPr>
          <p:cNvPr id="46" name="52 CuadroTexto"/>
          <p:cNvSpPr txBox="1"/>
          <p:nvPr/>
        </p:nvSpPr>
        <p:spPr>
          <a:xfrm>
            <a:off x="8172400" y="1988840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5. </a:t>
            </a:r>
            <a:r>
              <a:rPr lang="es-ES" sz="1400" dirty="0" err="1" smtClean="0">
                <a:latin typeface="+mj-lt"/>
              </a:rPr>
              <a:t>Nack</a:t>
            </a:r>
            <a:endParaRPr lang="en-US" sz="1400" dirty="0">
              <a:latin typeface="+mj-lt"/>
            </a:endParaRPr>
          </a:p>
        </p:txBody>
      </p:sp>
      <p:cxnSp>
        <p:nvCxnSpPr>
          <p:cNvPr id="49" name="Straight Arrow Connector 48"/>
          <p:cNvCxnSpPr>
            <a:stCxn id="20" idx="2"/>
          </p:cNvCxnSpPr>
          <p:nvPr/>
        </p:nvCxnSpPr>
        <p:spPr>
          <a:xfrm rot="5400000">
            <a:off x="6501187" y="3665998"/>
            <a:ext cx="1002172" cy="1260135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52 CuadroTexto"/>
          <p:cNvSpPr txBox="1"/>
          <p:nvPr/>
        </p:nvSpPr>
        <p:spPr>
          <a:xfrm>
            <a:off x="5508104" y="4077072"/>
            <a:ext cx="1495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3. </a:t>
            </a:r>
            <a:r>
              <a:rPr lang="es-ES" sz="1400" dirty="0" err="1" smtClean="0">
                <a:latin typeface="+mj-lt"/>
              </a:rPr>
              <a:t>Move</a:t>
            </a:r>
            <a:r>
              <a:rPr lang="es-ES" sz="1400" dirty="0" smtClean="0">
                <a:latin typeface="+mj-lt"/>
              </a:rPr>
              <a:t> new data</a:t>
            </a:r>
            <a:endParaRPr lang="en-US" sz="1400" dirty="0">
              <a:latin typeface="+mj-lt"/>
            </a:endParaRPr>
          </a:p>
        </p:txBody>
      </p:sp>
      <p:sp>
        <p:nvSpPr>
          <p:cNvPr id="52" name="251 Rectángulo"/>
          <p:cNvSpPr/>
          <p:nvPr/>
        </p:nvSpPr>
        <p:spPr>
          <a:xfrm>
            <a:off x="7668344" y="5379155"/>
            <a:ext cx="36004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3" name="251 Rectángulo"/>
          <p:cNvSpPr/>
          <p:nvPr/>
        </p:nvSpPr>
        <p:spPr>
          <a:xfrm>
            <a:off x="8028384" y="5379155"/>
            <a:ext cx="64807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1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65" name="Shape 34"/>
          <p:cNvCxnSpPr>
            <a:stCxn id="103" idx="3"/>
          </p:cNvCxnSpPr>
          <p:nvPr/>
        </p:nvCxnSpPr>
        <p:spPr>
          <a:xfrm flipV="1">
            <a:off x="7841411" y="2276872"/>
            <a:ext cx="979061" cy="539171"/>
          </a:xfrm>
          <a:prstGeom prst="curvedConnector3">
            <a:avLst>
              <a:gd name="adj1" fmla="val 50000"/>
            </a:avLst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251 Rectángulo"/>
          <p:cNvSpPr/>
          <p:nvPr/>
        </p:nvSpPr>
        <p:spPr>
          <a:xfrm>
            <a:off x="6732240" y="3356992"/>
            <a:ext cx="432048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log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9" name="251 Rectángulo"/>
          <p:cNvSpPr/>
          <p:nvPr/>
        </p:nvSpPr>
        <p:spPr>
          <a:xfrm>
            <a:off x="7164288" y="3356992"/>
            <a:ext cx="936104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log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71" name="Shape 34"/>
          <p:cNvCxnSpPr>
            <a:stCxn id="18" idx="1"/>
          </p:cNvCxnSpPr>
          <p:nvPr/>
        </p:nvCxnSpPr>
        <p:spPr>
          <a:xfrm rot="10800000">
            <a:off x="6300192" y="2204865"/>
            <a:ext cx="432048" cy="1482993"/>
          </a:xfrm>
          <a:prstGeom prst="curvedConnector2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6228183" y="2708127"/>
            <a:ext cx="1296146" cy="1588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251 Rectángulo"/>
          <p:cNvSpPr/>
          <p:nvPr/>
        </p:nvSpPr>
        <p:spPr>
          <a:xfrm>
            <a:off x="6084168" y="1988840"/>
            <a:ext cx="1800200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log data: </a:t>
            </a:r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</a:rPr>
              <a:t>A+old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3" name="251 Rectángulo"/>
          <p:cNvSpPr/>
          <p:nvPr/>
        </p:nvSpPr>
        <p:spPr>
          <a:xfrm>
            <a:off x="7020272" y="2708920"/>
            <a:ext cx="821139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bg2">
                    <a:lumMod val="10000"/>
                  </a:schemeClr>
                </a:solidFill>
              </a:rPr>
              <a:t>WSig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: 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8" name="15 CuadroTexto"/>
          <p:cNvSpPr txBox="1"/>
          <p:nvPr/>
        </p:nvSpPr>
        <p:spPr>
          <a:xfrm>
            <a:off x="392498" y="6165304"/>
            <a:ext cx="8643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</a:rPr>
              <a:t>[5] L. Yen et al.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10000"/>
                  </a:schemeClr>
                </a:solidFill>
              </a:rPr>
              <a:t>LogTM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</a:rPr>
              <a:t>-SE: Decoupling Hardware Transactional Memory from Caches. </a:t>
            </a:r>
            <a:r>
              <a:rPr lang="en-US" sz="1200" i="1" dirty="0" smtClean="0">
                <a:solidFill>
                  <a:schemeClr val="bg2">
                    <a:lumMod val="10000"/>
                  </a:schemeClr>
                </a:solidFill>
              </a:rPr>
              <a:t>In HPCA'07</a:t>
            </a:r>
            <a:endParaRPr lang="en-US" sz="1200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7" name="251 Rectángulo"/>
          <p:cNvSpPr/>
          <p:nvPr/>
        </p:nvSpPr>
        <p:spPr>
          <a:xfrm>
            <a:off x="7164288" y="3573016"/>
            <a:ext cx="936105" cy="21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8" name="52 CuadroTexto"/>
          <p:cNvSpPr txBox="1"/>
          <p:nvPr/>
        </p:nvSpPr>
        <p:spPr>
          <a:xfrm>
            <a:off x="5436096" y="3140968"/>
            <a:ext cx="1130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2. </a:t>
            </a:r>
            <a:r>
              <a:rPr lang="es-ES" sz="1400" dirty="0" smtClean="0">
                <a:latin typeface="+mj-lt"/>
              </a:rPr>
              <a:t>Log data,</a:t>
            </a:r>
          </a:p>
          <a:p>
            <a:r>
              <a:rPr lang="es-ES" sz="1400" dirty="0" err="1" smtClean="0">
                <a:latin typeface="+mj-lt"/>
              </a:rPr>
              <a:t>Update</a:t>
            </a:r>
            <a:r>
              <a:rPr lang="es-ES" sz="1400" dirty="0" smtClean="0">
                <a:latin typeface="+mj-lt"/>
              </a:rPr>
              <a:t> </a:t>
            </a:r>
            <a:r>
              <a:rPr lang="es-ES" sz="1400" dirty="0" err="1" smtClean="0">
                <a:latin typeface="+mj-lt"/>
              </a:rPr>
              <a:t>WSig</a:t>
            </a:r>
            <a:endParaRPr lang="en-US" sz="1400" dirty="0">
              <a:latin typeface="+mj-lt"/>
            </a:endParaRPr>
          </a:p>
        </p:txBody>
      </p:sp>
      <p:sp>
        <p:nvSpPr>
          <p:cNvPr id="55" name="52 CuadroTexto"/>
          <p:cNvSpPr txBox="1"/>
          <p:nvPr/>
        </p:nvSpPr>
        <p:spPr>
          <a:xfrm>
            <a:off x="6948264" y="1556792"/>
            <a:ext cx="99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+mj-lt"/>
              </a:rPr>
              <a:t>1. </a:t>
            </a:r>
            <a:r>
              <a:rPr lang="es-ES" sz="1400" dirty="0" err="1" smtClean="0">
                <a:latin typeface="+mj-lt"/>
              </a:rPr>
              <a:t>TStore</a:t>
            </a:r>
            <a:r>
              <a:rPr lang="es-ES" sz="1400" dirty="0" smtClean="0">
                <a:latin typeface="+mj-lt"/>
              </a:rPr>
              <a:t> A</a:t>
            </a:r>
            <a:endParaRPr lang="en-US" sz="1400" dirty="0">
              <a:latin typeface="+mj-lt"/>
            </a:endParaRPr>
          </a:p>
        </p:txBody>
      </p:sp>
      <p:sp>
        <p:nvSpPr>
          <p:cNvPr id="58" name="251 Rectángulo"/>
          <p:cNvSpPr/>
          <p:nvPr/>
        </p:nvSpPr>
        <p:spPr>
          <a:xfrm>
            <a:off x="6588224" y="5373216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no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251 Rectángulo"/>
          <p:cNvSpPr/>
          <p:nvPr/>
        </p:nvSpPr>
        <p:spPr>
          <a:xfrm>
            <a:off x="6588224" y="5373216"/>
            <a:ext cx="1008112" cy="2142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new data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601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50" grpId="0"/>
      <p:bldP spid="68" grpId="0" animBg="1"/>
      <p:bldP spid="69" grpId="0" animBg="1"/>
      <p:bldP spid="74" grpId="0" animBg="1"/>
      <p:bldP spid="103" grpId="0" animBg="1"/>
      <p:bldP spid="47" grpId="0" animBg="1"/>
      <p:bldP spid="48" grpId="0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18.1|1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5.6|12.3|6.5|7.9|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1|25.2|1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30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19.4|2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.8|9.6|13.6|28|21|11.4|6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3|3.4|7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7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18.1|13|8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6|1.9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1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16.8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5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|8.7|11.7|1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16.7|6.8|7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7|37.4|34.4|10.3|43.6|23|16.8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2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7938</TotalTime>
  <Words>4103</Words>
  <Application>Microsoft Office PowerPoint</Application>
  <PresentationFormat>On-screen Show (4:3)</PresentationFormat>
  <Paragraphs>1727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Ejecutivo</vt:lpstr>
      <vt:lpstr>Architectural Support for High-Performance  Hardware Transactional Memory Systems</vt:lpstr>
      <vt:lpstr>Parallel Programming Models</vt:lpstr>
      <vt:lpstr>Transactional Memory</vt:lpstr>
      <vt:lpstr>Transactional Memory Systems</vt:lpstr>
      <vt:lpstr>Presentation Outline</vt:lpstr>
      <vt:lpstr>Hardware Transactional Memory Systems</vt:lpstr>
      <vt:lpstr>Existing Configurations for HTM Systems</vt:lpstr>
      <vt:lpstr>TCC-Dist[2,8]: Reference Lazy HTM System</vt:lpstr>
      <vt:lpstr>LogTM-SE[5]: Reference Eager HTM System</vt:lpstr>
      <vt:lpstr>Thesis Roadmap: Contributions</vt:lpstr>
      <vt:lpstr>Experimental Environment</vt:lpstr>
      <vt:lpstr>CMP Configuration</vt:lpstr>
      <vt:lpstr>Benchmark Characterization</vt:lpstr>
      <vt:lpstr>Presentation Outline</vt:lpstr>
      <vt:lpstr>LogTM-SE Overheads: Software Abort Penalty</vt:lpstr>
      <vt:lpstr>LogTM-SE Overheads: Exposing Conflicts</vt:lpstr>
      <vt:lpstr>FASTM System: Overview and Contributions</vt:lpstr>
      <vt:lpstr>The FASTM Implementation</vt:lpstr>
      <vt:lpstr>Transactional Operations in FASTM</vt:lpstr>
      <vt:lpstr>FASTM Performance</vt:lpstr>
      <vt:lpstr>Conclusions and Optimizations</vt:lpstr>
      <vt:lpstr>TCC-Dist Overheads: Slow Commit</vt:lpstr>
      <vt:lpstr>TCC-Dist Overheads: Overflow Penalty</vt:lpstr>
      <vt:lpstr>FUSETM System: Overview and Contributions</vt:lpstr>
      <vt:lpstr>The FUSETM Implementation</vt:lpstr>
      <vt:lpstr>Transactional Operations in FUSETM</vt:lpstr>
      <vt:lpstr>FUSETM Performance</vt:lpstr>
      <vt:lpstr>Conclusions and Optimizations</vt:lpstr>
      <vt:lpstr>Presentation Outline</vt:lpstr>
      <vt:lpstr>Fixed-Policy HTM Limitations</vt:lpstr>
      <vt:lpstr>DYNTM System: Overview and Contributions</vt:lpstr>
      <vt:lpstr>The DYNTM Implementation</vt:lpstr>
      <vt:lpstr>Accessing the Transactional Mode Selector </vt:lpstr>
      <vt:lpstr>DYNTM Performance</vt:lpstr>
      <vt:lpstr>Conclusions and Optimizations</vt:lpstr>
      <vt:lpstr>Thesis Summary</vt:lpstr>
      <vt:lpstr>Future Work</vt:lpstr>
      <vt:lpstr>List of Publications</vt:lpstr>
      <vt:lpstr>Slide 39</vt:lpstr>
    </vt:vector>
  </TitlesOfParts>
  <Company>UPC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High-Performance Architecture for Hardware Transactional Memory</dc:title>
  <dc:creator>Marc</dc:creator>
  <cp:lastModifiedBy>mlupon</cp:lastModifiedBy>
  <cp:revision>244</cp:revision>
  <dcterms:created xsi:type="dcterms:W3CDTF">2009-06-22T14:05:39Z</dcterms:created>
  <dcterms:modified xsi:type="dcterms:W3CDTF">2011-12-27T06:54:29Z</dcterms:modified>
</cp:coreProperties>
</file>